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90" r:id="rId3"/>
    <p:sldId id="291" r:id="rId4"/>
    <p:sldId id="294" r:id="rId5"/>
    <p:sldId id="295" r:id="rId6"/>
    <p:sldId id="292" r:id="rId7"/>
    <p:sldId id="293" r:id="rId8"/>
    <p:sldId id="257" r:id="rId9"/>
    <p:sldId id="258" r:id="rId10"/>
    <p:sldId id="296" r:id="rId11"/>
    <p:sldId id="297" r:id="rId12"/>
    <p:sldId id="298" r:id="rId13"/>
    <p:sldId id="259" r:id="rId14"/>
    <p:sldId id="299" r:id="rId15"/>
    <p:sldId id="262" r:id="rId16"/>
    <p:sldId id="300" r:id="rId17"/>
    <p:sldId id="301" r:id="rId18"/>
    <p:sldId id="266" r:id="rId19"/>
    <p:sldId id="264" r:id="rId20"/>
    <p:sldId id="263" r:id="rId21"/>
    <p:sldId id="302" r:id="rId22"/>
    <p:sldId id="267" r:id="rId23"/>
    <p:sldId id="286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2A9DA44-E4B8-4CAF-AD53-F2FB662141BE}">
          <p14:sldIdLst>
            <p14:sldId id="256"/>
            <p14:sldId id="290"/>
            <p14:sldId id="291"/>
            <p14:sldId id="294"/>
            <p14:sldId id="295"/>
            <p14:sldId id="292"/>
          </p14:sldIdLst>
        </p14:section>
        <p14:section name="Başlıksız Bölüm" id="{D756E2FF-22FC-4FA1-B192-5EA84B99449F}">
          <p14:sldIdLst>
            <p14:sldId id="293"/>
            <p14:sldId id="257"/>
            <p14:sldId id="258"/>
            <p14:sldId id="296"/>
            <p14:sldId id="297"/>
            <p14:sldId id="298"/>
            <p14:sldId id="259"/>
            <p14:sldId id="299"/>
            <p14:sldId id="262"/>
            <p14:sldId id="300"/>
            <p14:sldId id="301"/>
            <p14:sldId id="266"/>
            <p14:sldId id="264"/>
            <p14:sldId id="263"/>
            <p14:sldId id="302"/>
            <p14:sldId id="267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00" autoAdjust="0"/>
  </p:normalViewPr>
  <p:slideViewPr>
    <p:cSldViewPr>
      <p:cViewPr varScale="1">
        <p:scale>
          <a:sx n="65" d="100"/>
          <a:sy n="65" d="100"/>
        </p:scale>
        <p:origin x="15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DA748-BEA2-47F7-94C5-9F6574FF2762}" type="datetimeFigureOut">
              <a:rPr lang="en-GB" smtClean="0"/>
              <a:t>05/04/2020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20C6C-EBC1-4C18-844E-09864DB38E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21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Hello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everybody! 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am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very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happy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 in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front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via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internet.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name is T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 Budak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am a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professor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tax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law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 of 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Alanya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Turkey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paper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prepared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Serkan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Benk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am going to present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tr-T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paper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titled 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A </a:t>
            </a:r>
            <a:r>
              <a:rPr lang="tr-TR" sz="1200" dirty="0" err="1" smtClean="0">
                <a:solidFill>
                  <a:schemeClr val="accent1">
                    <a:lumMod val="75000"/>
                  </a:schemeClr>
                </a:solidFill>
              </a:rPr>
              <a:t>Theoretical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accent1">
                    <a:lumMod val="75000"/>
                  </a:schemeClr>
                </a:solidFill>
              </a:rPr>
              <a:t>Perspective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1200" dirty="0" err="1" smtClean="0">
                <a:solidFill>
                  <a:schemeClr val="accent1">
                    <a:lumMod val="75000"/>
                  </a:schemeClr>
                </a:solidFill>
              </a:rPr>
              <a:t>Tax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1200" dirty="0" err="1" smtClean="0">
                <a:solidFill>
                  <a:schemeClr val="accent1">
                    <a:lumMod val="75000"/>
                  </a:schemeClr>
                </a:solidFill>
              </a:rPr>
              <a:t>Complexity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tr-TR" sz="1200" dirty="0" err="1" smtClean="0">
                <a:solidFill>
                  <a:schemeClr val="accent1">
                    <a:lumMod val="75000"/>
                  </a:schemeClr>
                </a:solidFill>
              </a:rPr>
              <a:t>Indexes</a:t>
            </a:r>
            <a:r>
              <a:rPr lang="tr-TR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…..”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20C6C-EBC1-4C18-844E-09864DB38E8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47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A6811D6-8B96-4261-95AC-4406BE8EA08E}" type="datetime1">
              <a:rPr lang="en-GB" smtClean="0"/>
              <a:t>05/04/2020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0061-0987-4D8F-8BFD-4E00B821B065}" type="datetime1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64C5-856A-42F3-AAED-3A072535D46A}" type="datetime1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46B0-172A-4E8D-93D8-8941FD295156}" type="datetime1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6C70-E1E5-4787-AAE3-6C7697593EA5}" type="datetime1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9F09-DD67-4D83-8B41-7B24E15FB995}" type="datetime1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090F-8A27-4C0E-80BD-6F3AAD9D0884}" type="datetime1">
              <a:rPr lang="en-GB" smtClean="0"/>
              <a:t>05/04/2020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8D05-8349-4E66-B5B1-C1B3AA309790}" type="datetime1">
              <a:rPr lang="en-GB" smtClean="0"/>
              <a:t>05/04/2020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C04A-F060-4942-BBA8-28A9D76C31CD}" type="datetime1">
              <a:rPr lang="en-GB" smtClean="0"/>
              <a:t>05/04/2020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A9EE-7286-4E9F-B151-DDC71457794C}" type="datetime1">
              <a:rPr lang="en-GB" smtClean="0"/>
              <a:t>05/04/2020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130D-CEE1-43AC-B8D5-2271D7E7A25E}" type="datetime1">
              <a:rPr lang="en-GB" smtClean="0"/>
              <a:t>05/04/2020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41B4FEA-1EC1-46A5-8309-A45D439795CB}" type="datetime1">
              <a:rPr lang="en-GB" smtClean="0"/>
              <a:t>05/04/2020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9B84198-3B1E-41F8-AADF-B4F314CF6D8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51520" y="1556792"/>
            <a:ext cx="4392489" cy="29523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A 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heoretical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erspective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b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Tax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Complexity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800" dirty="0" err="1" smtClean="0">
                <a:solidFill>
                  <a:schemeClr val="accent1">
                    <a:lumMod val="75000"/>
                  </a:schemeClr>
                </a:solidFill>
              </a:rPr>
              <a:t>Indexes</a:t>
            </a: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200" b="1" dirty="0" smtClean="0">
                <a:solidFill>
                  <a:schemeClr val="tx1"/>
                </a:solidFill>
              </a:rPr>
              <a:t/>
            </a:r>
            <a:br>
              <a:rPr lang="tr-TR" sz="2200" b="1" dirty="0" smtClean="0">
                <a:solidFill>
                  <a:schemeClr val="tx1"/>
                </a:solidFill>
              </a:rPr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016" y="692696"/>
            <a:ext cx="3453819" cy="1656184"/>
          </a:xfrm>
        </p:spPr>
        <p:txBody>
          <a:bodyPr>
            <a:normAutofit fontScale="92500" lnSpcReduction="10000"/>
          </a:bodyPr>
          <a:lstStyle/>
          <a:p>
            <a:pPr algn="ctr" fontAlgn="base"/>
            <a:r>
              <a:rPr lang="en-US" b="1" dirty="0" smtClean="0">
                <a:solidFill>
                  <a:schemeClr val="bg1"/>
                </a:solidFill>
                <a:latin typeface="helvetica-w01-roman"/>
              </a:rPr>
              <a:t>MIRDEC</a:t>
            </a:r>
            <a:r>
              <a:rPr lang="tr-TR" b="1" dirty="0" smtClean="0">
                <a:solidFill>
                  <a:schemeClr val="bg1"/>
                </a:solidFill>
                <a:latin typeface="helvetica-w01-roman"/>
              </a:rPr>
              <a:t> 2020</a:t>
            </a:r>
            <a:r>
              <a:rPr lang="en-US" b="1" dirty="0" smtClean="0">
                <a:solidFill>
                  <a:schemeClr val="bg1"/>
                </a:solidFill>
                <a:latin typeface="helvetica-w01-roman"/>
              </a:rPr>
              <a:t> </a:t>
            </a:r>
          </a:p>
          <a:p>
            <a:pPr algn="ctr" fontAlgn="base"/>
            <a:r>
              <a:rPr lang="en-US" b="1" dirty="0" smtClean="0">
                <a:solidFill>
                  <a:schemeClr val="bg1"/>
                </a:solidFill>
                <a:latin typeface="helvetica-w01-roman"/>
              </a:rPr>
              <a:t>International Academic Conference</a:t>
            </a:r>
            <a:endParaRPr lang="en-US" b="1" dirty="0" smtClean="0">
              <a:solidFill>
                <a:schemeClr val="bg1"/>
              </a:solidFill>
              <a:latin typeface="helvetica-w01-light"/>
            </a:endParaRPr>
          </a:p>
          <a:p>
            <a:pPr algn="ctr" fontAlgn="base"/>
            <a:r>
              <a:rPr lang="en-US" b="1" dirty="0" smtClean="0">
                <a:solidFill>
                  <a:schemeClr val="bg1"/>
                </a:solidFill>
                <a:latin typeface="helvetica-w01-roman"/>
              </a:rPr>
              <a:t>Multidisciplinary Issues and Contemporary Discussions in Social Science </a:t>
            </a:r>
            <a:endParaRPr lang="en-US" b="1" dirty="0" smtClean="0">
              <a:solidFill>
                <a:schemeClr val="bg1"/>
              </a:solidFill>
              <a:latin typeface="helvetica-w01-light"/>
            </a:endParaRPr>
          </a:p>
          <a:p>
            <a:pPr algn="ctr" fontAlgn="base"/>
            <a:endParaRPr lang="en-US" b="1" dirty="0" smtClean="0">
              <a:solidFill>
                <a:schemeClr val="bg1"/>
              </a:solidFill>
              <a:latin typeface="helvetica-w01-light"/>
            </a:endParaRP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4572000" y="5589240"/>
            <a:ext cx="3597835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b="1" dirty="0" smtClean="0">
                <a:solidFill>
                  <a:schemeClr val="tx1"/>
                </a:solidFill>
              </a:rPr>
              <a:t>Tamer Budak &amp; Serkan </a:t>
            </a:r>
            <a:r>
              <a:rPr lang="tr-TR" b="1" dirty="0" err="1" smtClean="0">
                <a:solidFill>
                  <a:schemeClr val="tx1"/>
                </a:solidFill>
              </a:rPr>
              <a:t>Benk</a:t>
            </a:r>
            <a:endParaRPr lang="tr-TR" b="1" dirty="0">
              <a:solidFill>
                <a:schemeClr val="tx1"/>
              </a:solidFill>
            </a:endParaRPr>
          </a:p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Turkey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2579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319"/>
    </mc:Choice>
    <mc:Fallback xmlns="">
      <p:transition spd="slow" advTm="5131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1027664"/>
            <a:ext cx="6808602" cy="529128"/>
          </a:xfrm>
        </p:spPr>
        <p:txBody>
          <a:bodyPr>
            <a:normAutofit/>
          </a:bodyPr>
          <a:lstStyle/>
          <a:p>
            <a:r>
              <a:rPr lang="tr-TR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2000" b="1" i="1" dirty="0">
                <a:solidFill>
                  <a:schemeClr val="accent1">
                    <a:lumMod val="75000"/>
                  </a:schemeClr>
                </a:solidFill>
              </a:rPr>
              <a:t>State </a:t>
            </a:r>
            <a:r>
              <a:rPr lang="en-AU" sz="2000" b="1" i="1" dirty="0">
                <a:solidFill>
                  <a:schemeClr val="bg2">
                    <a:lumMod val="50000"/>
                  </a:schemeClr>
                </a:solidFill>
              </a:rPr>
              <a:t>Tax Complexity </a:t>
            </a:r>
            <a:r>
              <a:rPr lang="en-AU" sz="2000" b="1" i="1" dirty="0" smtClean="0">
                <a:solidFill>
                  <a:schemeClr val="bg2">
                    <a:lumMod val="50000"/>
                  </a:schemeClr>
                </a:solidFill>
              </a:rPr>
              <a:t>Index</a:t>
            </a:r>
            <a:r>
              <a:rPr lang="tr-TR" sz="20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nl-NL" sz="20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</a:rPr>
              <a:t>PPI) </a:t>
            </a:r>
            <a:endParaRPr lang="en-GB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PPI </a:t>
            </a:r>
            <a:r>
              <a:rPr lang="tr-TR" dirty="0"/>
              <a:t>has </a:t>
            </a:r>
            <a:r>
              <a:rPr lang="tr-TR" dirty="0" err="1"/>
              <a:t>prepared</a:t>
            </a:r>
            <a:r>
              <a:rPr lang="tr-TR" dirty="0"/>
              <a:t> an </a:t>
            </a:r>
            <a:r>
              <a:rPr lang="tr-TR" dirty="0" err="1"/>
              <a:t>index</a:t>
            </a:r>
            <a:r>
              <a:rPr lang="tr-TR" dirty="0"/>
              <a:t> of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complexity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expenditures</a:t>
            </a:r>
            <a:r>
              <a:rPr lang="tr-TR" dirty="0"/>
              <a:t> </a:t>
            </a:r>
            <a:r>
              <a:rPr lang="tr-TR" dirty="0" err="1"/>
              <a:t>offered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err="1" smtClean="0"/>
              <a:t>Unluckily</a:t>
            </a:r>
            <a:r>
              <a:rPr lang="tr-TR" dirty="0"/>
              <a:t>,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do not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complete</a:t>
            </a:r>
            <a:r>
              <a:rPr lang="tr-TR" dirty="0"/>
              <a:t> </a:t>
            </a:r>
            <a:r>
              <a:rPr lang="tr-TR" dirty="0" err="1"/>
              <a:t>reports</a:t>
            </a:r>
            <a:r>
              <a:rPr lang="tr-TR" dirty="0"/>
              <a:t> on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expenditure</a:t>
            </a:r>
            <a:r>
              <a:rPr lang="tr-TR" dirty="0"/>
              <a:t> data.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A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interesting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drawn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data in </a:t>
            </a:r>
            <a:r>
              <a:rPr lang="tr-TR" dirty="0" err="1" smtClean="0"/>
              <a:t>table</a:t>
            </a:r>
            <a:r>
              <a:rPr lang="tr-TR" dirty="0" smtClean="0"/>
              <a:t>. </a:t>
            </a:r>
          </a:p>
          <a:p>
            <a:pPr marL="6858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2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51"/>
    </mc:Choice>
    <mc:Fallback xmlns="">
      <p:transition spd="slow" advTm="3755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GB" dirty="0"/>
              <a:t>This index gives several outputs that are relevant to the national tax reform discussion:  </a:t>
            </a:r>
          </a:p>
          <a:p>
            <a:endParaRPr lang="tr-TR" dirty="0" smtClean="0"/>
          </a:p>
          <a:p>
            <a:pPr marL="525780" indent="-457200">
              <a:buAutoNum type="arabicPeriod"/>
            </a:pPr>
            <a:r>
              <a:rPr lang="en-GB" dirty="0" smtClean="0">
                <a:solidFill>
                  <a:srgbClr val="002060"/>
                </a:solidFill>
              </a:rPr>
              <a:t>All </a:t>
            </a:r>
            <a:r>
              <a:rPr lang="en-GB" dirty="0">
                <a:solidFill>
                  <a:srgbClr val="002060"/>
                </a:solidFill>
              </a:rPr>
              <a:t>tax systems suffer from too much complexity</a:t>
            </a:r>
            <a:r>
              <a:rPr lang="en-GB" dirty="0" smtClean="0"/>
              <a:t>;</a:t>
            </a:r>
            <a:endParaRPr lang="tr-TR" dirty="0" smtClean="0"/>
          </a:p>
          <a:p>
            <a:pPr marL="525780" indent="-457200">
              <a:buAutoNum type="arabicPeriod"/>
            </a:pPr>
            <a:endParaRPr lang="en-GB" dirty="0"/>
          </a:p>
          <a:p>
            <a:pPr marL="525780" indent="-457200">
              <a:buFont typeface="+mj-lt"/>
              <a:buAutoNum type="arabicPeriod"/>
            </a:pPr>
            <a:r>
              <a:rPr lang="en-GB" dirty="0" smtClean="0">
                <a:solidFill>
                  <a:srgbClr val="002060"/>
                </a:solidFill>
              </a:rPr>
              <a:t>The </a:t>
            </a:r>
            <a:r>
              <a:rPr lang="en-GB" dirty="0">
                <a:solidFill>
                  <a:srgbClr val="002060"/>
                </a:solidFill>
              </a:rPr>
              <a:t>type of tax system does not define the level of complexity</a:t>
            </a:r>
            <a:r>
              <a:rPr lang="en-GB" dirty="0"/>
              <a:t>. </a:t>
            </a:r>
            <a:r>
              <a:rPr lang="en-GB" sz="1900" i="1" dirty="0"/>
              <a:t>Complex tax systems, exist in states with progressive income taxes, states with a flat rate income tax, as well as states with no income tax</a:t>
            </a:r>
            <a:r>
              <a:rPr lang="en-GB" dirty="0"/>
              <a:t>. </a:t>
            </a:r>
            <a:r>
              <a:rPr lang="en-GB" dirty="0">
                <a:solidFill>
                  <a:srgbClr val="002060"/>
                </a:solidFill>
              </a:rPr>
              <a:t>So tax complexity is everywhere in the USA</a:t>
            </a:r>
            <a:r>
              <a:rPr lang="en-GB" dirty="0" smtClean="0">
                <a:solidFill>
                  <a:srgbClr val="002060"/>
                </a:solidFill>
              </a:rPr>
              <a:t>.</a:t>
            </a:r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37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662"/>
    </mc:Choice>
    <mc:Fallback xmlns="">
      <p:transition spd="slow" advTm="4666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027664"/>
            <a:ext cx="7024626" cy="457120"/>
          </a:xfrm>
        </p:spPr>
        <p:txBody>
          <a:bodyPr>
            <a:normAutofit/>
          </a:bodyPr>
          <a:lstStyle/>
          <a:p>
            <a:r>
              <a:rPr lang="tr-TR" sz="1800" b="1" i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1800" b="1" i="1" dirty="0">
                <a:solidFill>
                  <a:schemeClr val="accent1">
                    <a:lumMod val="75000"/>
                  </a:schemeClr>
                </a:solidFill>
              </a:rPr>
              <a:t>State </a:t>
            </a:r>
            <a:r>
              <a:rPr lang="en-AU" sz="1800" b="1" i="1" dirty="0">
                <a:solidFill>
                  <a:schemeClr val="bg2">
                    <a:lumMod val="50000"/>
                  </a:schemeClr>
                </a:solidFill>
              </a:rPr>
              <a:t>Tax Complexity Index</a:t>
            </a:r>
            <a:r>
              <a:rPr lang="tr-TR" sz="1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nl-NL" sz="1800" b="1" dirty="0">
                <a:solidFill>
                  <a:schemeClr val="accent1">
                    <a:lumMod val="75000"/>
                  </a:schemeClr>
                </a:solidFill>
              </a:rPr>
              <a:t>(PPI) </a:t>
            </a:r>
            <a:endParaRPr lang="en-GB" sz="1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28800"/>
            <a:ext cx="7560840" cy="4752528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index</a:t>
            </a:r>
            <a:r>
              <a:rPr lang="tr-TR" dirty="0"/>
              <a:t> is </a:t>
            </a:r>
            <a:r>
              <a:rPr lang="tr-TR" dirty="0" err="1"/>
              <a:t>shown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depend</a:t>
            </a:r>
            <a:r>
              <a:rPr lang="tr-TR" dirty="0"/>
              <a:t> on </a:t>
            </a:r>
            <a:r>
              <a:rPr lang="tr-TR" dirty="0" err="1"/>
              <a:t>income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err="1"/>
              <a:t>taxes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rely</a:t>
            </a:r>
            <a:r>
              <a:rPr lang="tr-TR" dirty="0"/>
              <a:t> on a </a:t>
            </a:r>
            <a:r>
              <a:rPr lang="tr-TR" dirty="0" err="1"/>
              <a:t>single</a:t>
            </a:r>
            <a:r>
              <a:rPr lang="tr-TR" dirty="0"/>
              <a:t> rate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rates</a:t>
            </a:r>
            <a:r>
              <a:rPr lang="tr-TR" dirty="0"/>
              <a:t>,  </a:t>
            </a:r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can be </a:t>
            </a:r>
            <a:r>
              <a:rPr lang="tr-TR" dirty="0" err="1"/>
              <a:t>disrupted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complicated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breaks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instance</a:t>
            </a:r>
            <a:r>
              <a:rPr lang="tr-TR" dirty="0"/>
              <a:t>,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income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Alaska, Texas, </a:t>
            </a:r>
            <a:r>
              <a:rPr lang="tr-TR" dirty="0" err="1"/>
              <a:t>and</a:t>
            </a:r>
            <a:r>
              <a:rPr lang="tr-TR" dirty="0"/>
              <a:t> Washington </a:t>
            </a:r>
            <a:r>
              <a:rPr lang="tr-TR" dirty="0" err="1"/>
              <a:t>ranged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spectrum</a:t>
            </a:r>
            <a:r>
              <a:rPr lang="tr-TR" dirty="0"/>
              <a:t>. Washington </a:t>
            </a:r>
            <a:r>
              <a:rPr lang="tr-TR" dirty="0" err="1"/>
              <a:t>ranked</a:t>
            </a:r>
            <a:r>
              <a:rPr lang="tr-TR" dirty="0"/>
              <a:t> </a:t>
            </a:r>
            <a:r>
              <a:rPr lang="tr-TR" dirty="0" err="1"/>
              <a:t>near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top of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complexity</a:t>
            </a:r>
            <a:r>
              <a:rPr lang="tr-TR" dirty="0"/>
              <a:t> </a:t>
            </a:r>
            <a:r>
              <a:rPr lang="tr-TR" dirty="0" err="1"/>
              <a:t>scale</a:t>
            </a:r>
            <a:r>
              <a:rPr lang="tr-TR" dirty="0"/>
              <a:t>,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As </a:t>
            </a:r>
            <a:r>
              <a:rPr lang="tr-TR" dirty="0"/>
              <a:t>a </a:t>
            </a:r>
            <a:r>
              <a:rPr lang="tr-TR" dirty="0" err="1"/>
              <a:t>result</a:t>
            </a:r>
            <a:r>
              <a:rPr lang="tr-TR" dirty="0"/>
              <a:t>,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no</a:t>
            </a:r>
            <a:r>
              <a:rPr lang="tr-TR" dirty="0"/>
              <a:t> link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expenditures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.</a:t>
            </a:r>
            <a:r>
              <a:rPr lang="tr-TR" b="1" dirty="0"/>
              <a:t> 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00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565"/>
    </mc:Choice>
    <mc:Fallback xmlns="">
      <p:transition spd="slow" advTm="6856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052736"/>
            <a:ext cx="7200800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B)</a:t>
            </a:r>
            <a:r>
              <a:rPr lang="tr-TR" b="1" dirty="0" smtClean="0"/>
              <a:t> </a:t>
            </a:r>
            <a:r>
              <a:rPr lang="nl-NL" b="1" dirty="0" smtClean="0">
                <a:solidFill>
                  <a:schemeClr val="accent1">
                    <a:lumMod val="75000"/>
                  </a:schemeClr>
                </a:solidFill>
              </a:rPr>
              <a:t>PwC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The World 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Bank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tr-TR" b="1" dirty="0"/>
          </a:p>
          <a:p>
            <a:pPr marL="68580" indent="0">
              <a:buNone/>
            </a:pPr>
            <a:r>
              <a:rPr lang="en-GB" sz="2100" dirty="0" smtClean="0"/>
              <a:t>The </a:t>
            </a:r>
            <a:r>
              <a:rPr lang="en-GB" sz="2100" dirty="0"/>
              <a:t>PwC-the World Bank set out to calculate the level of tax complexity </a:t>
            </a:r>
            <a:r>
              <a:rPr lang="en-GB" sz="2100" dirty="0" smtClean="0"/>
              <a:t>worldwide</a:t>
            </a:r>
            <a:r>
              <a:rPr lang="tr-TR" sz="2100" dirty="0" smtClean="0"/>
              <a:t> as </a:t>
            </a:r>
            <a:r>
              <a:rPr lang="en-GB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Paying </a:t>
            </a:r>
            <a:r>
              <a:rPr lang="en-GB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Taxes </a:t>
            </a:r>
            <a:r>
              <a:rPr lang="en-GB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</a:t>
            </a:r>
            <a:r>
              <a:rPr lang="tr-TR" sz="2100" dirty="0" smtClean="0"/>
              <a:t>.</a:t>
            </a:r>
          </a:p>
          <a:p>
            <a:pPr marL="68580" indent="0">
              <a:buNone/>
            </a:pPr>
            <a:endParaRPr lang="tr-TR" sz="2100" dirty="0" smtClean="0"/>
          </a:p>
          <a:p>
            <a:pPr marL="68580" indent="0">
              <a:buNone/>
            </a:pPr>
            <a:r>
              <a:rPr lang="tr-TR" sz="2100" dirty="0" err="1" smtClean="0"/>
              <a:t>The</a:t>
            </a:r>
            <a:r>
              <a:rPr lang="tr-TR" sz="2100" dirty="0" smtClean="0"/>
              <a:t> </a:t>
            </a:r>
            <a:r>
              <a:rPr lang="tr-TR" sz="2100" dirty="0" err="1" smtClean="0"/>
              <a:t>index</a:t>
            </a:r>
            <a:r>
              <a:rPr lang="tr-TR" sz="2100" dirty="0" smtClean="0"/>
              <a:t> </a:t>
            </a:r>
            <a:r>
              <a:rPr lang="en-GB" sz="2100" dirty="0" smtClean="0"/>
              <a:t>was </a:t>
            </a:r>
            <a:r>
              <a:rPr lang="en-GB" sz="2100" dirty="0"/>
              <a:t>calculated according to three main indicators: </a:t>
            </a:r>
            <a:r>
              <a:rPr lang="en-GB" sz="2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tax rate</a:t>
            </a:r>
            <a:r>
              <a:rPr lang="en-GB" sz="2100" dirty="0">
                <a:solidFill>
                  <a:srgbClr val="0070C0"/>
                </a:solidFill>
              </a:rPr>
              <a:t>, </a:t>
            </a:r>
            <a:r>
              <a:rPr lang="en-GB" sz="2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taken to comply with tax laws</a:t>
            </a:r>
            <a:r>
              <a:rPr lang="en-GB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100" dirty="0"/>
              <a:t>(hours per year) and </a:t>
            </a:r>
            <a:r>
              <a:rPr lang="en-GB" sz="2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payments</a:t>
            </a:r>
            <a:r>
              <a:rPr lang="en-GB" sz="2100" dirty="0">
                <a:solidFill>
                  <a:srgbClr val="0070C0"/>
                </a:solidFill>
              </a:rPr>
              <a:t> </a:t>
            </a:r>
            <a:r>
              <a:rPr lang="en-GB" sz="2100" dirty="0"/>
              <a:t>per year. </a:t>
            </a:r>
            <a:endParaRPr lang="tr-TR" sz="2100" dirty="0" smtClean="0"/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</p:txBody>
      </p:sp>
      <p:pic>
        <p:nvPicPr>
          <p:cNvPr id="5" name="Resim 4" descr="UNSW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304256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13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42039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25"/>
    </mc:Choice>
    <mc:Fallback xmlns="">
      <p:transition spd="slow" advTm="4512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480838" cy="457120"/>
          </a:xfrm>
        </p:spPr>
        <p:txBody>
          <a:bodyPr>
            <a:noAutofit/>
          </a:bodyPr>
          <a:lstStyle/>
          <a:p>
            <a:r>
              <a:rPr lang="tr-TR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GB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Ease </a:t>
            </a:r>
            <a:r>
              <a:rPr lang="en-GB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Taxes RANK</a:t>
            </a:r>
            <a:r>
              <a:rPr lang="tr-TR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(in 189 economies</a:t>
            </a:r>
            <a:r>
              <a:rPr lang="en-GB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en-GB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14</a:t>
            </a:fld>
            <a:endParaRPr lang="en-GB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513504"/>
              </p:ext>
            </p:extLst>
          </p:nvPr>
        </p:nvGraphicFramePr>
        <p:xfrm>
          <a:off x="1331640" y="1196766"/>
          <a:ext cx="5544616" cy="53743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1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0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Rank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Economy</a:t>
                      </a:r>
                      <a:endParaRPr lang="en-GB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Ease of Taxes </a:t>
                      </a:r>
                      <a:r>
                        <a:rPr lang="en-GB" sz="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RANK</a:t>
                      </a:r>
                      <a:r>
                        <a:rPr lang="tr-TR" sz="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GB" sz="6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en-GB" sz="6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 189 economies)</a:t>
                      </a:r>
                      <a:endParaRPr lang="en-GB" sz="7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Ireland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  6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Denmark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12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 </a:t>
                      </a:r>
                      <a:r>
                        <a:rPr lang="en-GB" sz="1000">
                          <a:effectLst/>
                        </a:rPr>
                        <a:t>United Kingdom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14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Luxembourg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15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Finland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21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Malta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27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Netherlands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28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Estonia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32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Cyprus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33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Croatia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34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Sweden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41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Latvia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49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France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52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Greece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53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Slovenia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54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Lithuania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56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Spain </a:t>
                      </a:r>
                      <a:endParaRPr lang="en-GB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67 </a:t>
                      </a:r>
                      <a:endParaRPr lang="en-GB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C00000"/>
                          </a:solidFill>
                          <a:effectLst/>
                        </a:rPr>
                        <a:t> Turkey </a:t>
                      </a:r>
                      <a:endParaRPr lang="en-GB" sz="1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C00000"/>
                          </a:solidFill>
                          <a:effectLst/>
                        </a:rPr>
                        <a:t>              71</a:t>
                      </a:r>
                      <a:endParaRPr lang="en-GB" sz="1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Belgium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76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Austria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79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Portugal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81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22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Bulgaria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  81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23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Germany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             89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24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Slovak Republic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102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25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Poland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113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Czech Republic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122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Hungary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124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28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Romania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134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1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29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 Italy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            138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73" marR="44573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2"/>
    </mc:Choice>
    <mc:Fallback xmlns="">
      <p:transition spd="slow" advTm="141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124744"/>
            <a:ext cx="7704856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sz="2000" b="1" dirty="0" smtClean="0">
                <a:solidFill>
                  <a:srgbClr val="FF0000"/>
                </a:solidFill>
              </a:rPr>
              <a:t>C) </a:t>
            </a:r>
            <a:r>
              <a:rPr lang="nl-NL" sz="2000" b="1" dirty="0" smtClean="0">
                <a:solidFill>
                  <a:schemeClr val="accent1">
                    <a:lumMod val="75000"/>
                  </a:schemeClr>
                </a:solidFill>
              </a:rPr>
              <a:t>The O</a:t>
            </a:r>
            <a:r>
              <a:rPr lang="tr-TR" sz="2000" b="1" dirty="0" err="1" smtClean="0">
                <a:solidFill>
                  <a:schemeClr val="accent1">
                    <a:lumMod val="75000"/>
                  </a:schemeClr>
                </a:solidFill>
              </a:rPr>
              <a:t>ffice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2000" b="1" dirty="0" err="1" smtClean="0">
                <a:solidFill>
                  <a:schemeClr val="accent1">
                    <a:lumMod val="75000"/>
                  </a:schemeClr>
                </a:solidFill>
              </a:rPr>
              <a:t>Tax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000" b="1" dirty="0" err="1" smtClean="0">
                <a:solidFill>
                  <a:schemeClr val="accent1">
                    <a:lumMod val="75000"/>
                  </a:schemeClr>
                </a:solidFill>
              </a:rPr>
              <a:t>Simplification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tr-TR" sz="2000" b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 OTS)</a:t>
            </a:r>
          </a:p>
          <a:p>
            <a:pPr marL="68580" indent="0">
              <a:buNone/>
            </a:pPr>
            <a:endParaRPr lang="en-GB" sz="1800" b="1" i="1" dirty="0"/>
          </a:p>
          <a:p>
            <a:pPr marL="68580" indent="0">
              <a:buNone/>
            </a:pPr>
            <a:r>
              <a:rPr lang="en-GB" sz="1800" dirty="0"/>
              <a:t>In the UK, the OTS was set up as an independent Office of the Treasury in </a:t>
            </a:r>
            <a:r>
              <a:rPr lang="en-GB" sz="1800" dirty="0" smtClean="0"/>
              <a:t>2010. </a:t>
            </a:r>
            <a:endParaRPr lang="tr-TR" sz="1800" dirty="0" smtClean="0"/>
          </a:p>
          <a:p>
            <a:endParaRPr lang="tr-TR" sz="1800" dirty="0" smtClean="0"/>
          </a:p>
          <a:p>
            <a:pPr marL="68580" indent="0" algn="ctr">
              <a:buNone/>
            </a:pPr>
            <a:r>
              <a:rPr lang="en-GB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Originally </a:t>
            </a:r>
            <a:r>
              <a:rPr lang="en-GB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OTS was set up on a temporary basis but it was made permanent on </a:t>
            </a:r>
            <a:r>
              <a:rPr lang="en-GB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 </a:t>
            </a:r>
            <a:r>
              <a:rPr lang="en-GB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r>
              <a:rPr lang="en-GB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1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1800" dirty="0"/>
          </a:p>
          <a:p>
            <a:pPr marL="68580" indent="0">
              <a:buNone/>
            </a:pPr>
            <a:r>
              <a:rPr lang="tr-TR" sz="1800" dirty="0" smtClean="0"/>
              <a:t>T</a:t>
            </a:r>
            <a:r>
              <a:rPr lang="en-AU" sz="1800" dirty="0" smtClean="0"/>
              <a:t>he </a:t>
            </a:r>
            <a:r>
              <a:rPr lang="en-AU" sz="1800" dirty="0"/>
              <a:t>OTS began the Tax Complexity Project in order to calculate the level of complexity in the UK tax system. </a:t>
            </a:r>
            <a:endParaRPr lang="tr-TR" sz="1800" dirty="0" smtClean="0"/>
          </a:p>
          <a:p>
            <a:pPr marL="68580" indent="0">
              <a:buNone/>
            </a:pPr>
            <a:endParaRPr lang="tr-TR" sz="1800" dirty="0" smtClean="0"/>
          </a:p>
          <a:p>
            <a:pPr marL="68580" indent="0">
              <a:buNone/>
            </a:pPr>
            <a:r>
              <a:rPr lang="en-GB" sz="1800" dirty="0"/>
              <a:t>The OTS released the latest version of tax complexity index </a:t>
            </a:r>
            <a:r>
              <a:rPr lang="en-GB" sz="1800" dirty="0" smtClean="0"/>
              <a:t>in </a:t>
            </a:r>
            <a:r>
              <a:rPr lang="en-GB" sz="1800" dirty="0"/>
              <a:t>June 2015, in the shape of a table</a:t>
            </a:r>
            <a:r>
              <a:rPr lang="en-AU" sz="1800" dirty="0" smtClean="0"/>
              <a:t>. </a:t>
            </a:r>
            <a:endParaRPr lang="tr-TR" sz="1800" dirty="0" smtClean="0"/>
          </a:p>
          <a:p>
            <a:pPr marL="68580" indent="0">
              <a:buNone/>
            </a:pPr>
            <a:endParaRPr lang="tr-TR" sz="1800" dirty="0"/>
          </a:p>
        </p:txBody>
      </p:sp>
      <p:pic>
        <p:nvPicPr>
          <p:cNvPr id="5" name="Resim 4" descr="UNSW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304256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15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4274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119"/>
    </mc:Choice>
    <mc:Fallback xmlns="">
      <p:transition spd="slow" advTm="73119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024626" cy="457120"/>
          </a:xfrm>
        </p:spPr>
        <p:txBody>
          <a:bodyPr>
            <a:noAutofit/>
          </a:bodyPr>
          <a:lstStyle/>
          <a:p>
            <a:r>
              <a:rPr lang="tr-TR" sz="2000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tr-TR" sz="2000" dirty="0" smtClean="0">
                <a:solidFill>
                  <a:schemeClr val="accent1">
                    <a:lumMod val="50000"/>
                  </a:schemeClr>
                </a:solidFill>
              </a:rPr>
              <a:t> OTS Index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7776864" cy="4203829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GB" dirty="0" smtClean="0"/>
              <a:t>the </a:t>
            </a:r>
            <a:r>
              <a:rPr lang="en-GB" dirty="0"/>
              <a:t>OTS has identified </a:t>
            </a:r>
            <a:r>
              <a:rPr lang="en-GB" dirty="0" smtClean="0"/>
              <a:t>seven </a:t>
            </a:r>
            <a:r>
              <a:rPr lang="en-GB" dirty="0"/>
              <a:t>criteria of </a:t>
            </a:r>
            <a:r>
              <a:rPr lang="en-GB" dirty="0" smtClean="0"/>
              <a:t>complexity </a:t>
            </a:r>
            <a:r>
              <a:rPr lang="en-GB" dirty="0"/>
              <a:t>(OTS, 2011):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/>
              <a:t>1. Legislative complexity – made up of;                            </a:t>
            </a:r>
          </a:p>
          <a:p>
            <a:pPr marL="809625" lvl="0" indent="-269875">
              <a:buClr>
                <a:srgbClr val="C00000"/>
              </a:buClr>
              <a:buFont typeface="+mj-lt"/>
              <a:buAutoNum type="alphaLcParenR"/>
              <a:tabLst>
                <a:tab pos="809625" algn="l"/>
              </a:tabLst>
            </a:pPr>
            <a:r>
              <a:rPr lang="en-GB" dirty="0"/>
              <a:t>The number of sections and </a:t>
            </a:r>
            <a:r>
              <a:rPr lang="en-GB" dirty="0" smtClean="0"/>
              <a:t>paragraphs</a:t>
            </a:r>
            <a:endParaRPr lang="tr-TR" dirty="0" smtClean="0"/>
          </a:p>
          <a:p>
            <a:pPr marL="809625" indent="-269875">
              <a:buClr>
                <a:srgbClr val="C00000"/>
              </a:buClr>
              <a:buFont typeface="+mj-lt"/>
              <a:buAutoNum type="alphaLcParenR"/>
              <a:tabLst>
                <a:tab pos="809625" algn="l"/>
              </a:tabLst>
            </a:pPr>
            <a:r>
              <a:rPr lang="en-GB" dirty="0" smtClean="0"/>
              <a:t>The number of pages of legislation in </a:t>
            </a:r>
            <a:r>
              <a:rPr lang="en-GB" dirty="0" err="1" smtClean="0"/>
              <a:t>Tolley's</a:t>
            </a:r>
            <a:r>
              <a:rPr lang="tr-TR" dirty="0" smtClean="0"/>
              <a:t>      </a:t>
            </a:r>
            <a:r>
              <a:rPr lang="en-GB" dirty="0" smtClean="0"/>
              <a:t>        </a:t>
            </a:r>
            <a:r>
              <a:rPr lang="en-GB" dirty="0" smtClean="0">
                <a:solidFill>
                  <a:srgbClr val="C00000"/>
                </a:solidFill>
              </a:rPr>
              <a:t>Legislative</a:t>
            </a:r>
            <a:endParaRPr lang="tr-TR" dirty="0" smtClean="0">
              <a:solidFill>
                <a:srgbClr val="C00000"/>
              </a:solidFill>
            </a:endParaRPr>
          </a:p>
          <a:p>
            <a:pPr marL="809625" indent="-269875">
              <a:buClr>
                <a:srgbClr val="C00000"/>
              </a:buClr>
              <a:buFont typeface="+mj-lt"/>
              <a:buAutoNum type="alphaLcParenR"/>
              <a:tabLst>
                <a:tab pos="809625" algn="l"/>
              </a:tabLst>
            </a:pPr>
            <a:r>
              <a:rPr lang="en-GB" dirty="0" smtClean="0"/>
              <a:t>The </a:t>
            </a:r>
            <a:r>
              <a:rPr lang="en-GB" dirty="0"/>
              <a:t>number of reliefs from OTS </a:t>
            </a:r>
            <a:r>
              <a:rPr lang="en-GB" dirty="0" smtClean="0"/>
              <a:t>review</a:t>
            </a:r>
            <a:r>
              <a:rPr lang="tr-TR" dirty="0" smtClean="0"/>
              <a:t>                         </a:t>
            </a:r>
            <a:r>
              <a:rPr lang="tr-TR" dirty="0" smtClean="0">
                <a:solidFill>
                  <a:srgbClr val="C00000"/>
                </a:solidFill>
              </a:rPr>
              <a:t>C</a:t>
            </a:r>
            <a:r>
              <a:rPr lang="en-GB" dirty="0" err="1" smtClean="0">
                <a:solidFill>
                  <a:srgbClr val="C00000"/>
                </a:solidFill>
              </a:rPr>
              <a:t>omplexity</a:t>
            </a:r>
            <a:endParaRPr lang="tr-TR" dirty="0">
              <a:solidFill>
                <a:srgbClr val="C00000"/>
              </a:solidFill>
            </a:endParaRPr>
          </a:p>
          <a:p>
            <a:pPr marL="809625" lvl="0" indent="-269875">
              <a:buClr>
                <a:srgbClr val="C00000"/>
              </a:buClr>
              <a:buFont typeface="+mj-lt"/>
              <a:buAutoNum type="alphaLcParenR"/>
              <a:tabLst>
                <a:tab pos="809625" algn="l"/>
              </a:tabLst>
            </a:pPr>
            <a:r>
              <a:rPr lang="en-GB" dirty="0" smtClean="0"/>
              <a:t>The </a:t>
            </a:r>
            <a:r>
              <a:rPr lang="en-GB" dirty="0"/>
              <a:t>number of Finance acts (since 2000</a:t>
            </a:r>
            <a:r>
              <a:rPr lang="en-GB" dirty="0" smtClean="0"/>
              <a:t>)</a:t>
            </a:r>
            <a:endParaRPr lang="tr-TR" dirty="0" smtClean="0"/>
          </a:p>
          <a:p>
            <a:pPr marL="809625" lvl="0" indent="-269875">
              <a:buClr>
                <a:srgbClr val="C00000"/>
              </a:buClr>
              <a:buFont typeface="+mj-lt"/>
              <a:buAutoNum type="alphaLcParenR"/>
              <a:tabLst>
                <a:tab pos="809625" algn="l"/>
              </a:tabLst>
            </a:pPr>
            <a:r>
              <a:rPr lang="en-GB" dirty="0" smtClean="0"/>
              <a:t>The </a:t>
            </a:r>
            <a:r>
              <a:rPr lang="en-GB" dirty="0"/>
              <a:t>Gunning-Fog readability index score</a:t>
            </a: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en-GB" dirty="0" smtClean="0"/>
              <a:t>2</a:t>
            </a:r>
            <a:r>
              <a:rPr lang="en-GB" dirty="0"/>
              <a:t>. HMRC guidance complexity;</a:t>
            </a:r>
          </a:p>
          <a:p>
            <a:pPr marL="68580" indent="0">
              <a:buNone/>
            </a:pPr>
            <a:r>
              <a:rPr lang="en-GB" dirty="0" smtClean="0"/>
              <a:t>3</a:t>
            </a:r>
            <a:r>
              <a:rPr lang="en-GB" dirty="0"/>
              <a:t>. Number of taxpayers; </a:t>
            </a:r>
            <a:endParaRPr lang="tr-TR" dirty="0" smtClean="0"/>
          </a:p>
          <a:p>
            <a:pPr marL="68580" indent="0">
              <a:buNone/>
            </a:pPr>
            <a:r>
              <a:rPr lang="en-GB" dirty="0" smtClean="0"/>
              <a:t>4</a:t>
            </a:r>
            <a:r>
              <a:rPr lang="en-GB" dirty="0"/>
              <a:t>. Average ability of taxpayers</a:t>
            </a:r>
            <a:r>
              <a:rPr lang="en-GB" dirty="0" smtClean="0"/>
              <a:t>;</a:t>
            </a:r>
            <a:r>
              <a:rPr lang="tr-TR" dirty="0" smtClean="0"/>
              <a:t>           </a:t>
            </a:r>
            <a:r>
              <a:rPr lang="tr-TR" dirty="0" err="1" smtClean="0">
                <a:solidFill>
                  <a:srgbClr val="C00000"/>
                </a:solidFill>
              </a:rPr>
              <a:t>Effectiveness</a:t>
            </a:r>
            <a:r>
              <a:rPr lang="tr-TR" dirty="0" smtClean="0"/>
              <a:t> </a:t>
            </a:r>
            <a:endParaRPr lang="en-GB" dirty="0"/>
          </a:p>
          <a:p>
            <a:pPr marL="68580" indent="0">
              <a:buNone/>
            </a:pPr>
            <a:r>
              <a:rPr lang="en-GB" dirty="0" smtClean="0"/>
              <a:t>5</a:t>
            </a:r>
            <a:r>
              <a:rPr lang="en-GB" dirty="0"/>
              <a:t>. Avoidance risk;</a:t>
            </a: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en-GB" dirty="0" smtClean="0"/>
              <a:t>6</a:t>
            </a:r>
            <a:r>
              <a:rPr lang="en-GB" dirty="0"/>
              <a:t>. Cost of compliance for taxpayers; </a:t>
            </a:r>
            <a:r>
              <a:rPr lang="tr-TR" dirty="0" smtClean="0"/>
              <a:t>         </a:t>
            </a:r>
          </a:p>
          <a:p>
            <a:pPr marL="68580" indent="0">
              <a:buNone/>
            </a:pPr>
            <a:r>
              <a:rPr lang="en-GB" dirty="0" smtClean="0"/>
              <a:t>7</a:t>
            </a:r>
            <a:r>
              <a:rPr lang="en-GB" dirty="0"/>
              <a:t>. HMRC operating costs</a:t>
            </a:r>
            <a:r>
              <a:rPr lang="en-GB" dirty="0" smtClean="0"/>
              <a:t>.</a:t>
            </a:r>
            <a:r>
              <a:rPr lang="tr-TR" dirty="0"/>
              <a:t> </a:t>
            </a:r>
            <a:r>
              <a:rPr lang="tr-TR" dirty="0" smtClean="0"/>
              <a:t>                            </a:t>
            </a:r>
            <a:r>
              <a:rPr lang="tr-TR" dirty="0" smtClean="0">
                <a:solidFill>
                  <a:srgbClr val="C00000"/>
                </a:solidFill>
              </a:rPr>
              <a:t>Resource </a:t>
            </a:r>
            <a:r>
              <a:rPr lang="tr-TR" dirty="0" err="1">
                <a:solidFill>
                  <a:srgbClr val="C00000"/>
                </a:solidFill>
              </a:rPr>
              <a:t>efficiency</a:t>
            </a:r>
            <a:endParaRPr lang="en-GB" dirty="0">
              <a:solidFill>
                <a:srgbClr val="C00000"/>
              </a:solidFill>
            </a:endParaRPr>
          </a:p>
          <a:p>
            <a:pPr marL="6858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16</a:t>
            </a:fld>
            <a:endParaRPr lang="en-GB"/>
          </a:p>
        </p:txBody>
      </p:sp>
      <p:sp>
        <p:nvSpPr>
          <p:cNvPr id="5" name="Sağ Ayraç 4"/>
          <p:cNvSpPr/>
          <p:nvPr/>
        </p:nvSpPr>
        <p:spPr>
          <a:xfrm>
            <a:off x="5868144" y="2276872"/>
            <a:ext cx="648072" cy="15121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ağ Ayraç 5"/>
          <p:cNvSpPr/>
          <p:nvPr/>
        </p:nvSpPr>
        <p:spPr>
          <a:xfrm>
            <a:off x="4067944" y="4005064"/>
            <a:ext cx="360040" cy="9361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ağ Ayraç 6"/>
          <p:cNvSpPr/>
          <p:nvPr/>
        </p:nvSpPr>
        <p:spPr>
          <a:xfrm>
            <a:off x="4572000" y="5373216"/>
            <a:ext cx="360040" cy="432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7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41"/>
    </mc:Choice>
    <mc:Fallback xmlns="">
      <p:transition spd="slow" advTm="2464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7911"/>
            <a:ext cx="7488832" cy="4726083"/>
          </a:xfrm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4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9"/>
    </mc:Choice>
    <mc:Fallback xmlns="">
      <p:transition spd="slow" advTm="9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052736"/>
            <a:ext cx="7200800" cy="52565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tr-TR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 algn="ctr">
              <a:buNone/>
            </a:pP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latest index </a:t>
            </a: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 </a:t>
            </a:r>
            <a:r>
              <a:rPr lang="tr-TR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tr-T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became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complex itself</a:t>
            </a:r>
            <a:r>
              <a:rPr lang="en-GB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table</a:t>
            </a:r>
            <a:r>
              <a:rPr lang="tr-TR" sz="2000" dirty="0" smtClean="0"/>
              <a:t>, </a:t>
            </a:r>
            <a:r>
              <a:rPr lang="en-GB" sz="2000" dirty="0" smtClean="0"/>
              <a:t>the</a:t>
            </a:r>
            <a:r>
              <a:rPr lang="tr-TR" sz="2000" dirty="0" smtClean="0"/>
              <a:t> UK </a:t>
            </a:r>
            <a:r>
              <a:rPr lang="en-GB" sz="2000" dirty="0" smtClean="0"/>
              <a:t>tax </a:t>
            </a:r>
            <a:r>
              <a:rPr lang="en-GB" sz="2000" dirty="0"/>
              <a:t>system has been broken down into 111 areas, divided by different </a:t>
            </a:r>
            <a:r>
              <a:rPr lang="en-GB" sz="2000" dirty="0" smtClean="0"/>
              <a:t>functions</a:t>
            </a:r>
            <a:r>
              <a:rPr lang="tr-TR" sz="2000" dirty="0" smtClean="0"/>
              <a:t>.</a:t>
            </a:r>
          </a:p>
          <a:p>
            <a:pPr marL="68580" indent="0">
              <a:buNone/>
            </a:pPr>
            <a:endParaRPr lang="tr-TR" sz="2000" dirty="0" smtClean="0"/>
          </a:p>
          <a:p>
            <a:pPr marL="68580" indent="0" algn="ctr">
              <a:buNone/>
            </a:pPr>
            <a:r>
              <a:rPr lang="en-GB" sz="2000" dirty="0" smtClean="0"/>
              <a:t>It </a:t>
            </a:r>
            <a:r>
              <a:rPr lang="en-GB" sz="2000" dirty="0"/>
              <a:t>has to be </a:t>
            </a:r>
            <a:r>
              <a:rPr lang="tr-TR" sz="2000" dirty="0" err="1" smtClean="0"/>
              <a:t>said</a:t>
            </a:r>
            <a:r>
              <a:rPr lang="tr-TR" sz="2000" dirty="0" smtClean="0"/>
              <a:t> </a:t>
            </a:r>
            <a:r>
              <a:rPr lang="en-GB" sz="2000" dirty="0" smtClean="0"/>
              <a:t>that </a:t>
            </a:r>
            <a:endParaRPr lang="tr-TR" sz="2000" dirty="0" smtClean="0"/>
          </a:p>
          <a:p>
            <a:pPr marL="68580" indent="0" algn="ctr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the </a:t>
            </a:r>
            <a:r>
              <a:rPr lang="en-GB" sz="2000" dirty="0">
                <a:solidFill>
                  <a:srgbClr val="FF0000"/>
                </a:solidFill>
              </a:rPr>
              <a:t>index </a:t>
            </a:r>
            <a:r>
              <a:rPr lang="en-GB" sz="2000" dirty="0" smtClean="0">
                <a:solidFill>
                  <a:srgbClr val="FF0000"/>
                </a:solidFill>
              </a:rPr>
              <a:t>is </a:t>
            </a:r>
            <a:r>
              <a:rPr lang="en-GB" sz="2000" dirty="0">
                <a:solidFill>
                  <a:srgbClr val="FF0000"/>
                </a:solidFill>
              </a:rPr>
              <a:t>not </a:t>
            </a:r>
            <a:r>
              <a:rPr lang="tr-TR" sz="2000" dirty="0" smtClean="0">
                <a:solidFill>
                  <a:srgbClr val="FF0000"/>
                </a:solidFill>
              </a:rPr>
              <a:t>be </a:t>
            </a:r>
            <a:r>
              <a:rPr lang="en-GB" sz="2000" dirty="0" smtClean="0">
                <a:solidFill>
                  <a:srgbClr val="FF0000"/>
                </a:solidFill>
              </a:rPr>
              <a:t>easy </a:t>
            </a:r>
            <a:r>
              <a:rPr lang="en-GB" sz="2000" dirty="0">
                <a:solidFill>
                  <a:srgbClr val="FF0000"/>
                </a:solidFill>
              </a:rPr>
              <a:t>to understand </a:t>
            </a:r>
            <a:endParaRPr lang="tr-TR" sz="2000" dirty="0" smtClean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en-GB" sz="2000" dirty="0" smtClean="0"/>
              <a:t>and </a:t>
            </a:r>
            <a:endParaRPr lang="tr-TR" sz="2000" dirty="0" smtClean="0"/>
          </a:p>
          <a:p>
            <a:pPr marL="68580" indent="0" algn="ctr">
              <a:buNone/>
            </a:pPr>
            <a:r>
              <a:rPr lang="tr-TR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tr-TR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</a:t>
            </a:r>
            <a:r>
              <a:rPr lang="en-GB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allow the user and researchers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00B050"/>
                </a:solidFill>
              </a:rPr>
              <a:t>to develop a comparative analysis </a:t>
            </a:r>
            <a:endParaRPr lang="tr-TR" sz="2000" dirty="0" smtClean="0">
              <a:solidFill>
                <a:srgbClr val="00B050"/>
              </a:solidFill>
            </a:endParaRPr>
          </a:p>
          <a:p>
            <a:pPr marL="68580" indent="0" algn="ctr">
              <a:buNone/>
            </a:pPr>
            <a:r>
              <a:rPr lang="en-GB" sz="2000" dirty="0" smtClean="0"/>
              <a:t>between </a:t>
            </a:r>
            <a:r>
              <a:rPr lang="en-GB" sz="2000" dirty="0"/>
              <a:t>different countries using this method.  </a:t>
            </a:r>
          </a:p>
          <a:p>
            <a:pPr marL="68580" indent="0">
              <a:buNone/>
            </a:pPr>
            <a:endParaRPr lang="en-GB" sz="20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18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24241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549"/>
    </mc:Choice>
    <mc:Fallback xmlns="">
      <p:transition spd="slow" advTm="44549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32048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tr-TR" sz="2200" b="1" dirty="0" smtClean="0">
                <a:solidFill>
                  <a:srgbClr val="FF0000"/>
                </a:solidFill>
              </a:rPr>
              <a:t>D)</a:t>
            </a:r>
            <a:r>
              <a:rPr lang="tr-TR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Evans </a:t>
            </a:r>
            <a:r>
              <a:rPr lang="en-GB" sz="2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sz="2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Tran-Nam</a:t>
            </a:r>
            <a:endParaRPr lang="tr-TR" sz="22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tr-TR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r>
              <a:rPr lang="en-GB" sz="1900" dirty="0" smtClean="0"/>
              <a:t>Evans </a:t>
            </a:r>
            <a:r>
              <a:rPr lang="en-GB" sz="1900" dirty="0"/>
              <a:t>and Tran-Nam </a:t>
            </a:r>
            <a:r>
              <a:rPr lang="en-GB" sz="1900" dirty="0" smtClean="0"/>
              <a:t>have </a:t>
            </a:r>
            <a:r>
              <a:rPr lang="en-GB" sz="1900" dirty="0"/>
              <a:t>made an important contribution </a:t>
            </a:r>
            <a:r>
              <a:rPr lang="tr-TR" sz="1900" dirty="0" smtClean="0"/>
              <a:t>of</a:t>
            </a:r>
            <a:r>
              <a:rPr lang="en-GB" sz="1900" dirty="0" smtClean="0"/>
              <a:t> </a:t>
            </a:r>
            <a:r>
              <a:rPr lang="tr-TR" sz="1900" dirty="0" err="1" smtClean="0"/>
              <a:t>measuring</a:t>
            </a:r>
            <a:r>
              <a:rPr lang="tr-TR" sz="1900" dirty="0" smtClean="0"/>
              <a:t> </a:t>
            </a:r>
            <a:r>
              <a:rPr lang="en-GB" sz="1900" dirty="0" smtClean="0"/>
              <a:t>tax </a:t>
            </a:r>
            <a:r>
              <a:rPr lang="tr-TR" sz="1900" dirty="0" err="1" smtClean="0"/>
              <a:t>complexity</a:t>
            </a:r>
            <a:r>
              <a:rPr lang="en-GB" sz="1900" dirty="0" smtClean="0"/>
              <a:t>. </a:t>
            </a:r>
            <a:endParaRPr lang="tr-TR" sz="1900" dirty="0" smtClean="0"/>
          </a:p>
          <a:p>
            <a:pPr marL="68580" indent="0">
              <a:buNone/>
            </a:pPr>
            <a:endParaRPr lang="tr-TR" sz="2000" i="1" dirty="0" smtClean="0"/>
          </a:p>
          <a:p>
            <a:pPr marL="68580" indent="0">
              <a:buNone/>
            </a:pPr>
            <a:r>
              <a:rPr lang="tr-TR" sz="2000" dirty="0" smtClean="0"/>
              <a:t>T</a:t>
            </a:r>
            <a:r>
              <a:rPr lang="en-GB" sz="2000" dirty="0" smtClean="0"/>
              <a:t>heir </a:t>
            </a:r>
            <a:r>
              <a:rPr lang="en-GB" sz="2000" dirty="0"/>
              <a:t>purpose of </a:t>
            </a:r>
            <a:r>
              <a:rPr lang="en-GB" sz="2000" dirty="0" smtClean="0"/>
              <a:t>tax </a:t>
            </a:r>
            <a:r>
              <a:rPr lang="en-GB" sz="2000" dirty="0"/>
              <a:t>system complexity index is to show how the overall complexity of a particular tax system changes over time</a:t>
            </a:r>
            <a:endParaRPr lang="tr-TR" sz="1900" dirty="0" smtClean="0"/>
          </a:p>
          <a:p>
            <a:pPr marL="68580" indent="0">
              <a:buNone/>
            </a:pPr>
            <a:endParaRPr lang="tr-TR" sz="1900" dirty="0" smtClean="0"/>
          </a:p>
          <a:p>
            <a:pPr marL="68580" indent="0">
              <a:buNone/>
            </a:pPr>
            <a:r>
              <a:rPr lang="en-GB" sz="1900" dirty="0" smtClean="0"/>
              <a:t>Their </a:t>
            </a:r>
            <a:r>
              <a:rPr lang="en-GB" sz="1900" dirty="0"/>
              <a:t>approach was based </a:t>
            </a:r>
            <a:r>
              <a:rPr lang="en-GB" sz="1900" dirty="0" smtClean="0"/>
              <a:t>on </a:t>
            </a:r>
            <a:r>
              <a:rPr lang="en-GB" sz="1900" dirty="0"/>
              <a:t>a combination of the test and </a:t>
            </a:r>
            <a:r>
              <a:rPr lang="en-GB" sz="1900" b="1" dirty="0"/>
              <a:t>statistical </a:t>
            </a:r>
            <a:r>
              <a:rPr lang="tr-TR" sz="1900" b="1" dirty="0" err="1" smtClean="0"/>
              <a:t>method</a:t>
            </a:r>
            <a:r>
              <a:rPr lang="en-GB" sz="1900" b="1" dirty="0" smtClean="0"/>
              <a:t> </a:t>
            </a:r>
            <a:r>
              <a:rPr lang="en-GB" sz="1900" b="1" dirty="0"/>
              <a:t>in index number theory. </a:t>
            </a:r>
            <a:endParaRPr lang="tr-TR" sz="1900" b="1" dirty="0" smtClean="0"/>
          </a:p>
          <a:p>
            <a:pPr marL="68580" indent="0">
              <a:buNone/>
            </a:pPr>
            <a:endParaRPr lang="tr-TR" sz="1900" b="1" dirty="0"/>
          </a:p>
          <a:p>
            <a:pPr marL="68580" indent="0">
              <a:buNone/>
            </a:pPr>
            <a:r>
              <a:rPr lang="tr-TR" sz="1900" dirty="0" err="1" smtClean="0"/>
              <a:t>They</a:t>
            </a:r>
            <a:r>
              <a:rPr lang="tr-TR" sz="1900" dirty="0" smtClean="0"/>
              <a:t> </a:t>
            </a:r>
            <a:r>
              <a:rPr lang="en-GB" sz="1900" dirty="0" smtClean="0"/>
              <a:t>have </a:t>
            </a:r>
            <a:r>
              <a:rPr lang="en-GB" sz="1900" dirty="0"/>
              <a:t>considered two indexes, </a:t>
            </a:r>
            <a:endParaRPr lang="tr-TR" sz="1900" dirty="0" smtClean="0"/>
          </a:p>
          <a:p>
            <a:r>
              <a:rPr lang="en-GB" sz="1900" dirty="0" smtClean="0"/>
              <a:t>one </a:t>
            </a:r>
            <a:r>
              <a:rPr lang="en-GB" sz="1900" dirty="0"/>
              <a:t>devoted to </a:t>
            </a:r>
            <a:r>
              <a:rPr lang="en-GB" sz="1900" dirty="0">
                <a:solidFill>
                  <a:srgbClr val="00B050"/>
                </a:solidFill>
              </a:rPr>
              <a:t>business taxpayers </a:t>
            </a:r>
            <a:endParaRPr lang="tr-TR" sz="1900" dirty="0" smtClean="0">
              <a:solidFill>
                <a:srgbClr val="00B050"/>
              </a:solidFill>
            </a:endParaRPr>
          </a:p>
          <a:p>
            <a:r>
              <a:rPr lang="en-GB" sz="1900" dirty="0" smtClean="0"/>
              <a:t>the </a:t>
            </a:r>
            <a:r>
              <a:rPr lang="en-GB" sz="1900" dirty="0"/>
              <a:t>other for </a:t>
            </a:r>
            <a:r>
              <a:rPr lang="en-GB" sz="1900" dirty="0">
                <a:solidFill>
                  <a:srgbClr val="00B050"/>
                </a:solidFill>
              </a:rPr>
              <a:t>personal taxpayers</a:t>
            </a:r>
            <a:r>
              <a:rPr lang="en-GB" sz="1900" dirty="0"/>
              <a:t>. </a:t>
            </a:r>
            <a:endParaRPr lang="tr-TR" sz="1900" dirty="0" smtClean="0"/>
          </a:p>
          <a:p>
            <a:pPr marL="68580" indent="0">
              <a:buNone/>
            </a:pPr>
            <a:endParaRPr lang="tr-TR" sz="1900" dirty="0"/>
          </a:p>
          <a:p>
            <a:pPr marL="68580" indent="0">
              <a:buNone/>
            </a:pPr>
            <a:r>
              <a:rPr lang="en-GB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GB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designed index has not been </a:t>
            </a:r>
            <a:r>
              <a:rPr lang="en-GB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tested</a:t>
            </a:r>
            <a:r>
              <a:rPr lang="tr-T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by </a:t>
            </a:r>
            <a:r>
              <a:rPr lang="en-GB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authors</a:t>
            </a:r>
            <a:r>
              <a:rPr lang="tr-TR" sz="1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1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tr-TR" sz="1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far.</a:t>
            </a:r>
            <a:endParaRPr lang="en-GB" sz="1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</p:txBody>
      </p:sp>
      <p:pic>
        <p:nvPicPr>
          <p:cNvPr id="5" name="Resim 4" descr="UNSW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304256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19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56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715"/>
    </mc:Choice>
    <mc:Fallback xmlns="">
      <p:transition spd="slow" advTm="6571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Clr>
                <a:schemeClr val="tx1"/>
              </a:buClr>
              <a:buFont typeface="+mj-lt"/>
              <a:buAutoNum type="arabicPeriod"/>
            </a:pPr>
            <a:r>
              <a:rPr lang="en-GB" dirty="0" smtClean="0"/>
              <a:t>Introduction</a:t>
            </a:r>
          </a:p>
          <a:p>
            <a:pPr marL="525780" indent="-457200">
              <a:buClr>
                <a:schemeClr val="tx1"/>
              </a:buClr>
              <a:buFont typeface="+mj-lt"/>
              <a:buAutoNum type="arabicPeriod"/>
            </a:pPr>
            <a:r>
              <a:rPr lang="en-GB" dirty="0" smtClean="0"/>
              <a:t>Definition of </a:t>
            </a:r>
            <a:r>
              <a:rPr lang="tr-TR" dirty="0" err="1"/>
              <a:t>t</a:t>
            </a:r>
            <a:r>
              <a:rPr lang="tr-TR" dirty="0" err="1" smtClean="0"/>
              <a:t>ax</a:t>
            </a:r>
            <a:r>
              <a:rPr lang="tr-TR" dirty="0" smtClean="0"/>
              <a:t> </a:t>
            </a:r>
            <a:r>
              <a:rPr lang="en-GB" dirty="0" smtClean="0"/>
              <a:t>complexity</a:t>
            </a:r>
          </a:p>
          <a:p>
            <a:pPr marL="525780" indent="-457200">
              <a:buClr>
                <a:schemeClr val="tx1"/>
              </a:buClr>
              <a:buFont typeface="+mj-lt"/>
              <a:buAutoNum type="arabicPeriod"/>
            </a:pPr>
            <a:r>
              <a:rPr lang="en-GB" dirty="0" smtClean="0"/>
              <a:t>Initiatives for measuring complexity</a:t>
            </a:r>
          </a:p>
          <a:p>
            <a:pPr marL="525780" indent="-457200">
              <a:buClr>
                <a:schemeClr val="tx1"/>
              </a:buClr>
              <a:buFont typeface="+mj-lt"/>
              <a:buAutoNum type="arabicPeriod"/>
            </a:pPr>
            <a:r>
              <a:rPr lang="tr-TR" dirty="0" err="1" smtClean="0"/>
              <a:t>Results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475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1"/>
    </mc:Choice>
    <mc:Fallback xmlns="">
      <p:transition spd="slow" advTm="1986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E) </a:t>
            </a: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</a:rPr>
              <a:t>Borrego</a:t>
            </a:r>
            <a:r>
              <a:rPr lang="en-AU" sz="2200" b="1" dirty="0">
                <a:solidFill>
                  <a:schemeClr val="accent1">
                    <a:lumMod val="75000"/>
                  </a:schemeClr>
                </a:solidFill>
              </a:rPr>
              <a:t>, Loo, Lopes, and Ferreira</a:t>
            </a:r>
            <a:endParaRPr lang="tr-TR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tr-TR" i="1" dirty="0" smtClean="0"/>
          </a:p>
          <a:p>
            <a:pPr marL="68580" indent="0">
              <a:buNone/>
            </a:pPr>
            <a:r>
              <a:rPr lang="en-AU" sz="2200" i="1" dirty="0" smtClean="0"/>
              <a:t>Borrego</a:t>
            </a:r>
            <a:r>
              <a:rPr lang="en-AU" sz="2200" i="1" dirty="0"/>
              <a:t>, Loo, Lopes, and Ferreira</a:t>
            </a:r>
            <a:r>
              <a:rPr lang="en-AU" sz="2200" dirty="0"/>
              <a:t> </a:t>
            </a:r>
            <a:r>
              <a:rPr lang="en-AU" sz="2200" dirty="0" smtClean="0"/>
              <a:t>produced </a:t>
            </a:r>
            <a:r>
              <a:rPr lang="en-AU" sz="2200" dirty="0"/>
              <a:t>the General Tax Complexity Index in 2015. </a:t>
            </a:r>
            <a:endParaRPr lang="tr-TR" sz="2200" dirty="0" smtClean="0"/>
          </a:p>
          <a:p>
            <a:pPr marL="68580" indent="0">
              <a:buNone/>
            </a:pPr>
            <a:r>
              <a:rPr lang="en-AU" sz="2200" dirty="0" smtClean="0"/>
              <a:t>This </a:t>
            </a:r>
            <a:r>
              <a:rPr lang="en-AU" sz="2200" dirty="0"/>
              <a:t>index combines three indexes, namely</a:t>
            </a:r>
            <a:r>
              <a:rPr lang="en-AU" sz="2200" dirty="0" smtClean="0"/>
              <a:t>;</a:t>
            </a:r>
            <a:endParaRPr lang="tr-TR" sz="2200" dirty="0" smtClean="0"/>
          </a:p>
          <a:p>
            <a:pPr marL="68580" indent="0">
              <a:buNone/>
            </a:pPr>
            <a:r>
              <a:rPr lang="en-AU" sz="2200" dirty="0" smtClean="0"/>
              <a:t> </a:t>
            </a:r>
            <a:endParaRPr lang="tr-TR" sz="2200" dirty="0" smtClean="0"/>
          </a:p>
          <a:p>
            <a:pPr marL="525780" indent="-457200">
              <a:buClr>
                <a:srgbClr val="C00000"/>
              </a:buClr>
              <a:buFont typeface="+mj-lt"/>
              <a:buAutoNum type="arabicPeriod"/>
            </a:pPr>
            <a:r>
              <a:rPr lang="en-AU" sz="1800" dirty="0" smtClean="0">
                <a:solidFill>
                  <a:srgbClr val="C00000"/>
                </a:solidFill>
              </a:rPr>
              <a:t>Index </a:t>
            </a:r>
            <a:r>
              <a:rPr lang="en-AU" sz="1800" dirty="0">
                <a:solidFill>
                  <a:srgbClr val="C00000"/>
                </a:solidFill>
              </a:rPr>
              <a:t>of Complexity of Preparation of Information and Record </a:t>
            </a:r>
            <a:r>
              <a:rPr lang="en-AU" sz="1800" dirty="0" smtClean="0">
                <a:solidFill>
                  <a:srgbClr val="C00000"/>
                </a:solidFill>
              </a:rPr>
              <a:t>Keeping</a:t>
            </a:r>
            <a:r>
              <a:rPr lang="tr-TR" sz="1800" dirty="0" smtClean="0">
                <a:solidFill>
                  <a:srgbClr val="C00000"/>
                </a:solidFill>
              </a:rPr>
              <a:t>,</a:t>
            </a:r>
            <a:r>
              <a:rPr lang="en-AU" sz="1800" dirty="0" smtClean="0">
                <a:solidFill>
                  <a:srgbClr val="C00000"/>
                </a:solidFill>
              </a:rPr>
              <a:t> </a:t>
            </a:r>
            <a:endParaRPr lang="tr-TR" sz="1800" dirty="0" smtClean="0">
              <a:solidFill>
                <a:srgbClr val="C00000"/>
              </a:solidFill>
            </a:endParaRPr>
          </a:p>
          <a:p>
            <a:pPr marL="525780" indent="-457200">
              <a:buClr>
                <a:srgbClr val="C00000"/>
              </a:buClr>
              <a:buFont typeface="+mj-lt"/>
              <a:buAutoNum type="arabicPeriod"/>
            </a:pPr>
            <a:r>
              <a:rPr lang="en-AU" sz="1800" dirty="0" smtClean="0">
                <a:solidFill>
                  <a:srgbClr val="C00000"/>
                </a:solidFill>
              </a:rPr>
              <a:t>Index </a:t>
            </a:r>
            <a:r>
              <a:rPr lang="en-AU" sz="1800" dirty="0">
                <a:solidFill>
                  <a:srgbClr val="C00000"/>
                </a:solidFill>
              </a:rPr>
              <a:t>of Complexity of Tax </a:t>
            </a:r>
            <a:r>
              <a:rPr lang="en-AU" sz="1800" dirty="0" smtClean="0">
                <a:solidFill>
                  <a:srgbClr val="C00000"/>
                </a:solidFill>
              </a:rPr>
              <a:t>Forms</a:t>
            </a:r>
            <a:r>
              <a:rPr lang="tr-TR" sz="1800" dirty="0">
                <a:solidFill>
                  <a:srgbClr val="C00000"/>
                </a:solidFill>
              </a:rPr>
              <a:t>,</a:t>
            </a:r>
            <a:endParaRPr lang="tr-TR" sz="1800" dirty="0" smtClean="0">
              <a:solidFill>
                <a:srgbClr val="C00000"/>
              </a:solidFill>
            </a:endParaRPr>
          </a:p>
          <a:p>
            <a:pPr marL="525780" indent="-457200">
              <a:buClr>
                <a:srgbClr val="C00000"/>
              </a:buClr>
              <a:buFont typeface="+mj-lt"/>
              <a:buAutoNum type="arabicPeriod"/>
            </a:pPr>
            <a:r>
              <a:rPr lang="en-AU" sz="1800" dirty="0" smtClean="0">
                <a:solidFill>
                  <a:srgbClr val="C00000"/>
                </a:solidFill>
              </a:rPr>
              <a:t>Legal </a:t>
            </a:r>
            <a:r>
              <a:rPr lang="en-AU" sz="1800" dirty="0">
                <a:solidFill>
                  <a:srgbClr val="C00000"/>
                </a:solidFill>
              </a:rPr>
              <a:t>Tax Complexity Index. </a:t>
            </a:r>
            <a:endParaRPr lang="tr-TR" sz="1800" dirty="0" smtClean="0">
              <a:solidFill>
                <a:srgbClr val="C00000"/>
              </a:solidFill>
            </a:endParaRPr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en-AU" sz="2200" dirty="0" smtClean="0"/>
              <a:t>This </a:t>
            </a:r>
            <a:r>
              <a:rPr lang="en-AU" sz="2200" dirty="0"/>
              <a:t>study was mainly based on empirical data collected from a survey of tax professionals in Portugal.</a:t>
            </a:r>
            <a:endParaRPr lang="en-GB" sz="2200" dirty="0"/>
          </a:p>
          <a:p>
            <a:pPr marL="68580" indent="0">
              <a:buNone/>
            </a:pPr>
            <a:endParaRPr lang="en-GB" sz="22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20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093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89"/>
    </mc:Choice>
    <mc:Fallback xmlns="">
      <p:transition spd="slow" advTm="47189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196752"/>
            <a:ext cx="7065233" cy="463587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Index, </a:t>
            </a:r>
            <a:r>
              <a:rPr lang="en-GB" dirty="0" smtClean="0"/>
              <a:t>Portuguese </a:t>
            </a:r>
            <a:r>
              <a:rPr lang="en-GB" dirty="0"/>
              <a:t>tax professionals perceived their tax system as having a high level of complexity (89.1%).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en-GB" dirty="0" smtClean="0"/>
              <a:t>This </a:t>
            </a:r>
            <a:r>
              <a:rPr lang="en-GB" dirty="0"/>
              <a:t>result is in line with the international tax literature.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en-GB" dirty="0" smtClean="0"/>
              <a:t>w</a:t>
            </a:r>
            <a:r>
              <a:rPr lang="tr-TR" dirty="0" smtClean="0"/>
              <a:t>as</a:t>
            </a:r>
            <a:r>
              <a:rPr lang="en-GB" dirty="0" smtClean="0"/>
              <a:t> </a:t>
            </a:r>
            <a:r>
              <a:rPr lang="en-GB" dirty="0"/>
              <a:t>mostly related to legal concerns, that is, </a:t>
            </a:r>
            <a:endParaRPr lang="tr-TR" dirty="0" smtClean="0"/>
          </a:p>
          <a:p>
            <a:pPr marL="582930" indent="-514350">
              <a:buAutoNum type="romanLcParenBoth"/>
            </a:pPr>
            <a:r>
              <a:rPr lang="en-GB" dirty="0" smtClean="0"/>
              <a:t>volatility </a:t>
            </a:r>
            <a:r>
              <a:rPr lang="en-GB" dirty="0"/>
              <a:t>of tax laws (88.4%); </a:t>
            </a:r>
            <a:endParaRPr lang="tr-TR" dirty="0" smtClean="0"/>
          </a:p>
          <a:p>
            <a:pPr marL="582930" indent="-514350">
              <a:buAutoNum type="romanLcParenBoth"/>
            </a:pPr>
            <a:r>
              <a:rPr lang="en-GB" dirty="0" smtClean="0"/>
              <a:t>tax </a:t>
            </a:r>
            <a:r>
              <a:rPr lang="en-GB" dirty="0"/>
              <a:t>law too dispersed (86.1%); </a:t>
            </a:r>
            <a:endParaRPr lang="tr-TR" dirty="0" smtClean="0"/>
          </a:p>
          <a:p>
            <a:pPr marL="582930" indent="-514350">
              <a:buAutoNum type="romanLcParenBoth"/>
            </a:pPr>
            <a:r>
              <a:rPr lang="en-GB" dirty="0" smtClean="0"/>
              <a:t>preparation </a:t>
            </a:r>
            <a:r>
              <a:rPr lang="en-GB" dirty="0"/>
              <a:t>of accounting information for fiscal purposes (83.2%); </a:t>
            </a:r>
            <a:endParaRPr lang="tr-TR" dirty="0" smtClean="0"/>
          </a:p>
          <a:p>
            <a:pPr marL="582930" indent="-514350">
              <a:buAutoNum type="romanLcParenBoth"/>
            </a:pPr>
            <a:r>
              <a:rPr lang="en-GB" dirty="0" smtClean="0"/>
              <a:t>many </a:t>
            </a:r>
            <a:r>
              <a:rPr lang="en-GB" dirty="0"/>
              <a:t>exceptions to the rule and transitional arrangements (82.2%); </a:t>
            </a:r>
            <a:endParaRPr lang="tr-TR" dirty="0" smtClean="0"/>
          </a:p>
          <a:p>
            <a:pPr marL="582930" indent="-514350">
              <a:buAutoNum type="romanLcParenBoth"/>
            </a:pPr>
            <a:r>
              <a:rPr lang="en-GB" dirty="0" smtClean="0"/>
              <a:t>low </a:t>
            </a:r>
            <a:r>
              <a:rPr lang="en-GB" dirty="0"/>
              <a:t>perception and uncertainty</a:t>
            </a:r>
            <a:r>
              <a:rPr lang="en-GB" dirty="0" smtClean="0"/>
              <a:t> </a:t>
            </a:r>
            <a:r>
              <a:rPr lang="en-GB" dirty="0"/>
              <a:t>of tax language (80.1%).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37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697"/>
    </mc:Choice>
    <mc:Fallback xmlns="">
      <p:transition spd="slow" advTm="5769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027664"/>
            <a:ext cx="8064896" cy="745152"/>
          </a:xfrm>
        </p:spPr>
        <p:txBody>
          <a:bodyPr>
            <a:noAutofit/>
          </a:bodyPr>
          <a:lstStyle/>
          <a:p>
            <a:pPr lvl="0" algn="ctr"/>
            <a:r>
              <a:rPr lang="tr-TR" sz="2400" dirty="0" smtClean="0">
                <a:solidFill>
                  <a:schemeClr val="tx1"/>
                </a:solidFill>
              </a:rPr>
              <a:t>4. </a:t>
            </a:r>
            <a:r>
              <a:rPr lang="tr-TR" sz="2400" dirty="0" err="1" smtClean="0">
                <a:solidFill>
                  <a:schemeClr val="tx1"/>
                </a:solidFill>
              </a:rPr>
              <a:t>Results</a:t>
            </a:r>
            <a:r>
              <a:rPr lang="tr-TR" sz="2400" dirty="0" smtClean="0">
                <a:solidFill>
                  <a:schemeClr val="tx1"/>
                </a:solidFill>
              </a:rPr>
              <a:t>: </a:t>
            </a:r>
            <a:r>
              <a:rPr lang="tr-TR" sz="2400" dirty="0" err="1" smtClean="0">
                <a:solidFill>
                  <a:schemeClr val="tx1"/>
                </a:solidFill>
              </a:rPr>
              <a:t>we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need</a:t>
            </a:r>
            <a:r>
              <a:rPr lang="tr-TR" sz="2400" dirty="0" smtClean="0">
                <a:solidFill>
                  <a:schemeClr val="tx1"/>
                </a:solidFill>
              </a:rPr>
              <a:t> an i</a:t>
            </a:r>
            <a:r>
              <a:rPr lang="en-AU" sz="2400" dirty="0" err="1" smtClean="0">
                <a:solidFill>
                  <a:schemeClr val="tx1"/>
                </a:solidFill>
              </a:rPr>
              <a:t>ndex</a:t>
            </a:r>
            <a:r>
              <a:rPr lang="en-AU" sz="2400" dirty="0" smtClean="0">
                <a:solidFill>
                  <a:schemeClr val="tx1"/>
                </a:solidFill>
              </a:rPr>
              <a:t> for </a:t>
            </a:r>
            <a:r>
              <a:rPr lang="en-AU" sz="2400" dirty="0">
                <a:solidFill>
                  <a:schemeClr val="tx1"/>
                </a:solidFill>
              </a:rPr>
              <a:t>comparative analysis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988840"/>
            <a:ext cx="7776864" cy="42484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tr-TR" sz="1800" dirty="0" smtClean="0"/>
          </a:p>
          <a:p>
            <a:pPr marL="68580" indent="0">
              <a:buNone/>
            </a:pPr>
            <a:r>
              <a:rPr lang="tr-TR" sz="1800" dirty="0" smtClean="0"/>
              <a:t>C</a:t>
            </a:r>
            <a:r>
              <a:rPr lang="nl-NL" sz="1800" dirty="0" smtClean="0">
                <a:solidFill>
                  <a:schemeClr val="tx1"/>
                </a:solidFill>
              </a:rPr>
              <a:t>omparing </a:t>
            </a:r>
            <a:r>
              <a:rPr lang="nl-NL" sz="1800" dirty="0">
                <a:solidFill>
                  <a:schemeClr val="tx1"/>
                </a:solidFill>
              </a:rPr>
              <a:t>levels of tax complexity in different countries is a difficult task as all countries have their own </a:t>
            </a:r>
            <a:r>
              <a:rPr lang="nl-NL" sz="1800" dirty="0" smtClean="0">
                <a:solidFill>
                  <a:schemeClr val="tx1"/>
                </a:solidFill>
              </a:rPr>
              <a:t>characteristics</a:t>
            </a:r>
            <a:r>
              <a:rPr lang="nl-NL" sz="1800" dirty="0">
                <a:solidFill>
                  <a:schemeClr val="tx1"/>
                </a:solidFill>
              </a:rPr>
              <a:t>. </a:t>
            </a:r>
            <a:endParaRPr lang="tr-TR" sz="1800" dirty="0" smtClean="0">
              <a:solidFill>
                <a:schemeClr val="tx1"/>
              </a:solidFill>
            </a:endParaRPr>
          </a:p>
          <a:p>
            <a:endParaRPr lang="tr-TR" sz="18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nl-NL" sz="1800" dirty="0" smtClean="0">
                <a:solidFill>
                  <a:schemeClr val="tx1"/>
                </a:solidFill>
              </a:rPr>
              <a:t>They </a:t>
            </a:r>
            <a:r>
              <a:rPr lang="nl-NL" sz="1800" dirty="0">
                <a:solidFill>
                  <a:schemeClr val="tx1"/>
                </a:solidFill>
              </a:rPr>
              <a:t>may have </a:t>
            </a:r>
            <a:r>
              <a:rPr lang="en-GB" sz="1800" dirty="0">
                <a:solidFill>
                  <a:schemeClr val="tx1"/>
                </a:solidFill>
              </a:rPr>
              <a:t>different languages, traditions, cultures, legal systems and be at different stages of economic development.</a:t>
            </a:r>
            <a:r>
              <a:rPr lang="nl-NL" sz="1800" dirty="0">
                <a:solidFill>
                  <a:schemeClr val="tx1"/>
                </a:solidFill>
              </a:rPr>
              <a:t> </a:t>
            </a:r>
            <a:endParaRPr lang="tr-TR" sz="1800" dirty="0" smtClean="0">
              <a:solidFill>
                <a:schemeClr val="tx1"/>
              </a:solidFill>
            </a:endParaRPr>
          </a:p>
          <a:p>
            <a:endParaRPr lang="tr-TR" sz="18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nl-NL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Nonetheless</a:t>
            </a:r>
            <a:r>
              <a:rPr lang="nl-NL" sz="1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nl-NL" sz="1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comparisons between different countries could be made if at least some common features and objective data in their tax legislation and </a:t>
            </a:r>
            <a:r>
              <a:rPr lang="nl-NL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</a:t>
            </a:r>
            <a:r>
              <a:rPr lang="tr-TR" sz="1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nl-NL" sz="1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1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22</a:t>
            </a:fld>
            <a:endParaRPr lang="en-GB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2470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65"/>
    </mc:Choice>
    <mc:Fallback xmlns="">
      <p:transition spd="slow" advTm="49765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176464"/>
          </a:xfrm>
        </p:spPr>
        <p:txBody>
          <a:bodyPr>
            <a:normAutofit fontScale="92500" lnSpcReduction="20000"/>
          </a:bodyPr>
          <a:lstStyle/>
          <a:p>
            <a:endParaRPr lang="en-GB" sz="1800" dirty="0"/>
          </a:p>
          <a:p>
            <a:pPr marL="68580" indent="0">
              <a:buNone/>
            </a:pPr>
            <a:r>
              <a:rPr lang="tr-TR" sz="1800" dirty="0" smtClean="0"/>
              <a:t>T</a:t>
            </a:r>
            <a:r>
              <a:rPr lang="en-AU" sz="1800" dirty="0" smtClean="0"/>
              <a:t>he </a:t>
            </a:r>
            <a:r>
              <a:rPr lang="en-AU" sz="1800" dirty="0"/>
              <a:t>Complexity </a:t>
            </a:r>
            <a:r>
              <a:rPr lang="en-AU" sz="1800" dirty="0" smtClean="0"/>
              <a:t>Index</a:t>
            </a:r>
            <a:r>
              <a:rPr lang="tr-TR" sz="1800" dirty="0" smtClean="0"/>
              <a:t>es</a:t>
            </a:r>
            <a:r>
              <a:rPr lang="en-AU" sz="1800" dirty="0" smtClean="0"/>
              <a:t> </a:t>
            </a:r>
            <a:r>
              <a:rPr lang="en-AU" sz="1800" dirty="0"/>
              <a:t>can be utilized to produce useful international comparisons but it would be even better </a:t>
            </a:r>
            <a:r>
              <a:rPr lang="en-AU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all indicators were clear and objective. </a:t>
            </a:r>
            <a:endParaRPr lang="tr-TR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tr-TR" sz="1800" dirty="0" smtClean="0"/>
          </a:p>
          <a:p>
            <a:pPr marL="68580" indent="0">
              <a:buNone/>
            </a:pPr>
            <a:r>
              <a:rPr lang="tr-TR" sz="1800" dirty="0" smtClean="0"/>
              <a:t>T</a:t>
            </a:r>
            <a:r>
              <a:rPr lang="en-AU" sz="1800" dirty="0" smtClean="0"/>
              <a:t>here </a:t>
            </a:r>
            <a:r>
              <a:rPr lang="en-AU" sz="1800" dirty="0"/>
              <a:t>is a vital requirement for </a:t>
            </a:r>
            <a:r>
              <a:rPr lang="en-AU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effective complexity index </a:t>
            </a:r>
            <a:r>
              <a:rPr lang="en-AU" sz="1800" dirty="0"/>
              <a:t>to be used in international comparisons between the countries under consideration. </a:t>
            </a:r>
            <a:endParaRPr lang="tr-TR" sz="1800" dirty="0" smtClean="0"/>
          </a:p>
          <a:p>
            <a:pPr marL="68580" indent="0">
              <a:buNone/>
            </a:pPr>
            <a:endParaRPr lang="tr-TR" sz="1800" dirty="0" smtClean="0"/>
          </a:p>
          <a:p>
            <a:pPr marL="68580" indent="0">
              <a:buNone/>
            </a:pPr>
            <a:r>
              <a:rPr lang="en-AU" sz="1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tr-TR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</a:t>
            </a:r>
            <a:r>
              <a:rPr lang="en-AU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index</a:t>
            </a:r>
            <a:r>
              <a:rPr lang="tr-TR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AU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have been produced by the </a:t>
            </a:r>
            <a:r>
              <a:rPr lang="tr-TR" sz="1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researchers</a:t>
            </a:r>
            <a:r>
              <a:rPr lang="en-AU" sz="1800" dirty="0" smtClean="0"/>
              <a:t>. </a:t>
            </a:r>
            <a:endParaRPr lang="tr-TR" sz="1800" dirty="0" smtClean="0"/>
          </a:p>
          <a:p>
            <a:pPr marL="68580" indent="0">
              <a:buNone/>
            </a:pPr>
            <a:endParaRPr lang="tr-TR" sz="1800" dirty="0" smtClean="0"/>
          </a:p>
          <a:p>
            <a:pPr marL="68580" indent="0">
              <a:buNone/>
            </a:pPr>
            <a:r>
              <a:rPr lang="en-AU" sz="1800" dirty="0" smtClean="0"/>
              <a:t>Moreover, </a:t>
            </a:r>
            <a:r>
              <a:rPr lang="en-AU" sz="1800" dirty="0"/>
              <a:t>with the tangible experience of the OTS in this </a:t>
            </a:r>
            <a:r>
              <a:rPr lang="en-AU" sz="1800" dirty="0" smtClean="0"/>
              <a:t>field</a:t>
            </a:r>
            <a:r>
              <a:rPr lang="en-GB" sz="1800" dirty="0" smtClean="0"/>
              <a:t>,</a:t>
            </a:r>
            <a:r>
              <a:rPr lang="tr-TR" sz="1800" dirty="0" smtClean="0"/>
              <a:t> </a:t>
            </a:r>
            <a:r>
              <a:rPr lang="en-AU" sz="1800" dirty="0" smtClean="0"/>
              <a:t>the </a:t>
            </a:r>
            <a:r>
              <a:rPr lang="tr-TR" sz="1800" dirty="0" err="1" smtClean="0"/>
              <a:t>new</a:t>
            </a:r>
            <a:r>
              <a:rPr lang="tr-TR" sz="1800" dirty="0" smtClean="0"/>
              <a:t> </a:t>
            </a:r>
            <a:r>
              <a:rPr lang="en-AU" sz="1800" dirty="0" smtClean="0"/>
              <a:t>index </a:t>
            </a:r>
            <a:r>
              <a:rPr lang="en-AU" sz="1800" dirty="0"/>
              <a:t>may be considered </a:t>
            </a:r>
            <a:r>
              <a:rPr lang="en-AU" sz="1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milestone in terms of </a:t>
            </a:r>
            <a:r>
              <a:rPr lang="tr-TR" sz="1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</a:t>
            </a:r>
            <a:r>
              <a:rPr lang="tr-TR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1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</a:t>
            </a:r>
            <a:r>
              <a:rPr lang="tr-TR" sz="1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1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complexity</a:t>
            </a:r>
            <a:r>
              <a:rPr lang="en-AU" sz="1800" dirty="0" smtClean="0"/>
              <a:t> </a:t>
            </a:r>
            <a:r>
              <a:rPr lang="en-AU" sz="1800" dirty="0"/>
              <a:t>in different countries. </a:t>
            </a:r>
            <a:endParaRPr lang="tr-TR" sz="1800" dirty="0" smtClean="0"/>
          </a:p>
          <a:p>
            <a:pPr marL="68580" indent="0">
              <a:buNone/>
            </a:pPr>
            <a:endParaRPr lang="tr-TR" sz="1800" dirty="0"/>
          </a:p>
          <a:p>
            <a:pPr marL="68580" indent="0">
              <a:buNone/>
            </a:pPr>
            <a:r>
              <a:rPr lang="tr-TR" sz="1800" dirty="0" smtClean="0"/>
              <a:t>As a </a:t>
            </a:r>
            <a:r>
              <a:rPr lang="tr-TR" sz="1800" dirty="0" err="1" smtClean="0"/>
              <a:t>result</a:t>
            </a:r>
            <a:r>
              <a:rPr lang="tr-TR" sz="1800" dirty="0" smtClean="0"/>
              <a:t>, c</a:t>
            </a:r>
            <a:r>
              <a:rPr lang="en-AU" sz="1800" dirty="0" err="1" smtClean="0"/>
              <a:t>reating</a:t>
            </a:r>
            <a:r>
              <a:rPr lang="en-AU" sz="1800" dirty="0" smtClean="0"/>
              <a:t> </a:t>
            </a:r>
            <a:r>
              <a:rPr lang="en-AU" sz="1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simplification culture </a:t>
            </a:r>
            <a:r>
              <a:rPr lang="en-AU" sz="1800" dirty="0"/>
              <a:t>is at the heart of </a:t>
            </a:r>
            <a:r>
              <a:rPr lang="en-AU" sz="1800" dirty="0" smtClean="0"/>
              <a:t>tax </a:t>
            </a:r>
            <a:r>
              <a:rPr lang="tr-TR" sz="1800" dirty="0" err="1" smtClean="0"/>
              <a:t>simplification</a:t>
            </a:r>
            <a:r>
              <a:rPr lang="tr-TR" sz="1800" dirty="0" smtClean="0"/>
              <a:t> </a:t>
            </a:r>
            <a:r>
              <a:rPr lang="en-AU" sz="1800" dirty="0" smtClean="0"/>
              <a:t>process</a:t>
            </a:r>
            <a:endParaRPr lang="en-GB" sz="18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23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5132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73"/>
    </mc:Choice>
    <mc:Fallback xmlns="">
      <p:transition spd="slow" advTm="45973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b="1" dirty="0"/>
              <a:t>Thank you for your attention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68580" indent="0">
              <a:buNone/>
            </a:pPr>
            <a:endParaRPr lang="tr-TR" dirty="0" smtClean="0"/>
          </a:p>
          <a:p>
            <a:endParaRPr lang="tr-TR" dirty="0"/>
          </a:p>
          <a:p>
            <a:pPr marL="68580" indent="0" algn="r">
              <a:buNone/>
            </a:pPr>
            <a:endParaRPr lang="tr-TR" sz="1600" dirty="0" smtClean="0"/>
          </a:p>
          <a:p>
            <a:pPr marL="68580" indent="0" algn="r">
              <a:buNone/>
            </a:pPr>
            <a:endParaRPr lang="tr-TR" sz="1600" dirty="0"/>
          </a:p>
          <a:p>
            <a:pPr marL="68580" indent="0" algn="r">
              <a:buNone/>
            </a:pPr>
            <a:r>
              <a:rPr lang="tr-TR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Tamer Budak &amp; Serkan </a:t>
            </a:r>
            <a:r>
              <a:rPr lang="tr-TR" sz="16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Benk</a:t>
            </a:r>
            <a:r>
              <a:rPr lang="tr-TR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1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24</a:t>
            </a:fld>
            <a:endParaRPr lang="en-GB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82766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2"/>
    </mc:Choice>
    <mc:Fallback xmlns="">
      <p:transition spd="slow" advTm="647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1. </a:t>
            </a:r>
            <a:r>
              <a:rPr lang="en-GB" dirty="0" smtClean="0">
                <a:solidFill>
                  <a:schemeClr val="tx1"/>
                </a:solidFill>
              </a:rPr>
              <a:t>Introduction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Australia, NZ and UK have attempted to simplify their tax systems but limited success.</a:t>
            </a:r>
          </a:p>
          <a:p>
            <a:r>
              <a:rPr lang="en-GB" dirty="0" smtClean="0"/>
              <a:t>Important to be able to measure complexity and make comparisons</a:t>
            </a:r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883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75"/>
    </mc:Choice>
    <mc:Fallback xmlns="">
      <p:transition spd="slow" advTm="4477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027664"/>
            <a:ext cx="7024626" cy="601136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chemeClr val="tx1"/>
                </a:solidFill>
              </a:rPr>
              <a:t>2</a:t>
            </a:r>
            <a:r>
              <a:rPr lang="tr-TR" sz="2800" dirty="0" smtClean="0">
                <a:solidFill>
                  <a:schemeClr val="tx1"/>
                </a:solidFill>
              </a:rPr>
              <a:t>. </a:t>
            </a:r>
            <a:r>
              <a:rPr lang="tr-TR" sz="2800" dirty="0" err="1" smtClean="0">
                <a:solidFill>
                  <a:schemeClr val="tx1"/>
                </a:solidFill>
              </a:rPr>
              <a:t>What</a:t>
            </a:r>
            <a:r>
              <a:rPr lang="tr-TR" sz="2800" dirty="0" smtClean="0">
                <a:solidFill>
                  <a:schemeClr val="tx1"/>
                </a:solidFill>
              </a:rPr>
              <a:t> is </a:t>
            </a:r>
            <a:r>
              <a:rPr lang="tr-TR" sz="2800" dirty="0" err="1" smtClean="0">
                <a:solidFill>
                  <a:schemeClr val="tx1"/>
                </a:solidFill>
              </a:rPr>
              <a:t>tax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complexity</a:t>
            </a:r>
            <a:r>
              <a:rPr lang="tr-TR" sz="2800" dirty="0" smtClean="0">
                <a:solidFill>
                  <a:schemeClr val="tx1"/>
                </a:solidFill>
              </a:rPr>
              <a:t>?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556792"/>
            <a:ext cx="7281257" cy="4275837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</a:t>
            </a:r>
            <a:r>
              <a:rPr lang="tr-TR" dirty="0" err="1"/>
              <a:t>countries</a:t>
            </a:r>
            <a:r>
              <a:rPr lang="tr-TR" dirty="0"/>
              <a:t>’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becoming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/>
              <a:t>complexity</a:t>
            </a:r>
            <a:r>
              <a:rPr lang="tr-TR" dirty="0"/>
              <a:t> is an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issue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/>
              <a:t>is not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simplest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/>
              <a:t>there</a:t>
            </a:r>
            <a:r>
              <a:rPr lang="tr-TR" dirty="0"/>
              <a:t> is an </a:t>
            </a:r>
            <a:r>
              <a:rPr lang="tr-TR" dirty="0" err="1"/>
              <a:t>inverse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equity</a:t>
            </a:r>
            <a:r>
              <a:rPr lang="tr-TR" dirty="0"/>
              <a:t>,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, </a:t>
            </a:r>
            <a:r>
              <a:rPr lang="tr-TR" dirty="0" err="1"/>
              <a:t>equality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simplicity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  <a:p>
            <a:pPr marL="68580" indent="0">
              <a:buNone/>
            </a:pP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lots</a:t>
            </a:r>
            <a:r>
              <a:rPr lang="tr-TR" dirty="0"/>
              <a:t> of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 </a:t>
            </a:r>
            <a:r>
              <a:rPr lang="tr-TR" dirty="0" err="1"/>
              <a:t>complex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reforms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complexities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r>
              <a:rPr lang="tr-TR" dirty="0" smtClean="0"/>
              <a:t> of </a:t>
            </a:r>
            <a:r>
              <a:rPr lang="tr-TR" dirty="0" err="1" smtClean="0"/>
              <a:t>tax</a:t>
            </a:r>
            <a:r>
              <a:rPr lang="tr-TR" dirty="0" smtClean="0"/>
              <a:t> </a:t>
            </a:r>
            <a:r>
              <a:rPr lang="tr-TR" dirty="0" err="1" smtClean="0"/>
              <a:t>compliance</a:t>
            </a:r>
            <a:r>
              <a:rPr lang="tr-TR" dirty="0" smtClean="0"/>
              <a:t>. </a:t>
            </a:r>
          </a:p>
          <a:p>
            <a:pPr marL="6858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8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449"/>
    </mc:Choice>
    <mc:Fallback xmlns="">
      <p:transition spd="slow" advTm="5644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484784"/>
            <a:ext cx="7272808" cy="4347845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r-TR" dirty="0" err="1"/>
              <a:t>Nonetheless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initiatives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simplification</a:t>
            </a:r>
            <a:r>
              <a:rPr lang="tr-TR" dirty="0"/>
              <a:t> of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of </a:t>
            </a:r>
            <a:r>
              <a:rPr lang="tr-TR" dirty="0" err="1"/>
              <a:t>importance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Australıa</a:t>
            </a:r>
            <a:r>
              <a:rPr lang="tr-TR" dirty="0"/>
              <a:t>, New </a:t>
            </a:r>
            <a:r>
              <a:rPr lang="tr-TR" dirty="0" err="1"/>
              <a:t>Zealand</a:t>
            </a:r>
            <a:r>
              <a:rPr lang="tr-TR" dirty="0"/>
              <a:t> (NZ)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UK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attempted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simplify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pionering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’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/>
              <a:t>is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 </a:t>
            </a:r>
            <a:r>
              <a:rPr lang="tr-TR" dirty="0" err="1"/>
              <a:t>the</a:t>
            </a:r>
            <a:r>
              <a:rPr lang="tr-TR" dirty="0"/>
              <a:t> Office of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Simplification</a:t>
            </a:r>
            <a:r>
              <a:rPr lang="tr-TR" dirty="0"/>
              <a:t> has </a:t>
            </a:r>
            <a:r>
              <a:rPr lang="tr-TR" dirty="0" err="1"/>
              <a:t>created</a:t>
            </a:r>
            <a:r>
              <a:rPr lang="tr-TR" dirty="0"/>
              <a:t>  an </a:t>
            </a:r>
            <a:r>
              <a:rPr lang="tr-TR" dirty="0" err="1"/>
              <a:t>index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contribute</a:t>
            </a:r>
            <a:r>
              <a:rPr lang="tr-TR" dirty="0"/>
              <a:t> in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UK.</a:t>
            </a: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0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47"/>
    </mc:Choice>
    <mc:Fallback xmlns="">
      <p:transition spd="slow" advTm="4884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pPr lvl="0"/>
            <a:endParaRPr lang="en-GB" dirty="0" smtClean="0"/>
          </a:p>
          <a:p>
            <a:pPr marL="68580" indent="0">
              <a:buNone/>
            </a:pPr>
            <a:r>
              <a:rPr lang="tr-TR" u="sng" dirty="0" err="1" smtClean="0"/>
              <a:t>Defining</a:t>
            </a:r>
            <a:r>
              <a:rPr lang="tr-TR" u="sng" dirty="0" smtClean="0"/>
              <a:t> </a:t>
            </a:r>
            <a:r>
              <a:rPr lang="tr-TR" u="sng" dirty="0"/>
              <a:t>‘</a:t>
            </a:r>
            <a:r>
              <a:rPr lang="tr-TR" u="sng" dirty="0" err="1"/>
              <a:t>complexity</a:t>
            </a:r>
            <a:r>
              <a:rPr lang="tr-TR" u="sng" dirty="0"/>
              <a:t>’ is </a:t>
            </a:r>
            <a:r>
              <a:rPr lang="tr-TR" u="sng" dirty="0" err="1"/>
              <a:t>actually</a:t>
            </a:r>
            <a:r>
              <a:rPr lang="tr-TR" u="sng" dirty="0"/>
              <a:t> not </a:t>
            </a:r>
            <a:r>
              <a:rPr lang="tr-TR" u="sng" dirty="0" err="1"/>
              <a:t>easy</a:t>
            </a:r>
            <a:r>
              <a:rPr lang="tr-TR" dirty="0"/>
              <a:t>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 algn="ctr">
              <a:buNone/>
            </a:pP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/>
              <a:t>writers</a:t>
            </a:r>
            <a:r>
              <a:rPr lang="tr-TR" dirty="0"/>
              <a:t> </a:t>
            </a:r>
            <a:r>
              <a:rPr lang="tr-TR" dirty="0" err="1"/>
              <a:t>avoid</a:t>
            </a:r>
            <a:r>
              <a:rPr lang="tr-TR" dirty="0"/>
              <a:t> </a:t>
            </a:r>
            <a:r>
              <a:rPr lang="tr-TR" dirty="0" err="1"/>
              <a:t>defining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tax</a:t>
            </a:r>
            <a:r>
              <a:rPr lang="tr-TR" dirty="0"/>
              <a:t> </a:t>
            </a:r>
            <a:r>
              <a:rPr lang="tr-TR" dirty="0" err="1"/>
              <a:t>complexity</a:t>
            </a:r>
            <a:r>
              <a:rPr lang="tr-TR" dirty="0"/>
              <a:t> but </a:t>
            </a:r>
            <a:r>
              <a:rPr lang="tr-TR" dirty="0" err="1"/>
              <a:t>instead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listed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categorised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contribute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complexity</a:t>
            </a:r>
            <a:r>
              <a:rPr lang="tr-TR" dirty="0"/>
              <a:t>. 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6</a:t>
            </a:fld>
            <a:endParaRPr lang="en-GB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23660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80"/>
    </mc:Choice>
    <mc:Fallback xmlns="">
      <p:transition spd="slow" advTm="2858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065233" cy="5400600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GB" dirty="0" smtClean="0"/>
              <a:t>Often describe characteristics or dimensions, e.g. </a:t>
            </a:r>
            <a:endParaRPr lang="tr-TR" dirty="0" smtClean="0"/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err="1" smtClean="0"/>
              <a:t>Slemrod</a:t>
            </a:r>
            <a:r>
              <a:rPr lang="en-GB" dirty="0" smtClean="0"/>
              <a:t>, four main dimensions</a:t>
            </a:r>
            <a:endParaRPr lang="tr-TR" dirty="0" smtClean="0"/>
          </a:p>
          <a:p>
            <a:pPr marL="68580" indent="0">
              <a:buNone/>
            </a:pPr>
            <a:r>
              <a:rPr lang="tr-TR" dirty="0" smtClean="0"/>
              <a:t>			</a:t>
            </a:r>
            <a:r>
              <a:rPr lang="tr-TR" b="1" i="1" dirty="0" err="1" smtClean="0">
                <a:solidFill>
                  <a:srgbClr val="C00000"/>
                </a:solidFill>
              </a:rPr>
              <a:t>predictability</a:t>
            </a:r>
            <a:r>
              <a:rPr lang="tr-TR" b="1" i="1" dirty="0">
                <a:solidFill>
                  <a:srgbClr val="C00000"/>
                </a:solidFill>
              </a:rPr>
              <a:t>, </a:t>
            </a:r>
          </a:p>
          <a:p>
            <a:pPr marL="68580" indent="0">
              <a:buNone/>
            </a:pPr>
            <a:r>
              <a:rPr lang="tr-TR" b="1" i="1" dirty="0" smtClean="0">
                <a:solidFill>
                  <a:srgbClr val="C00000"/>
                </a:solidFill>
              </a:rPr>
              <a:t>			</a:t>
            </a:r>
            <a:r>
              <a:rPr lang="tr-TR" b="1" i="1" dirty="0" err="1" smtClean="0">
                <a:solidFill>
                  <a:srgbClr val="C00000"/>
                </a:solidFill>
              </a:rPr>
              <a:t>enforceability</a:t>
            </a:r>
            <a:r>
              <a:rPr lang="tr-TR" b="1" i="1" dirty="0">
                <a:solidFill>
                  <a:srgbClr val="C00000"/>
                </a:solidFill>
              </a:rPr>
              <a:t>,</a:t>
            </a:r>
          </a:p>
          <a:p>
            <a:pPr marL="68580" indent="0">
              <a:buNone/>
            </a:pPr>
            <a:r>
              <a:rPr lang="tr-TR" b="1" i="1" dirty="0" smtClean="0">
                <a:solidFill>
                  <a:srgbClr val="C00000"/>
                </a:solidFill>
              </a:rPr>
              <a:t>			</a:t>
            </a:r>
            <a:r>
              <a:rPr lang="tr-TR" b="1" i="1" dirty="0" err="1" smtClean="0">
                <a:solidFill>
                  <a:srgbClr val="C00000"/>
                </a:solidFill>
              </a:rPr>
              <a:t>difficulty</a:t>
            </a:r>
            <a:r>
              <a:rPr lang="tr-TR" b="1" i="1" dirty="0" smtClean="0">
                <a:solidFill>
                  <a:srgbClr val="C00000"/>
                </a:solidFill>
              </a:rPr>
              <a:t>, </a:t>
            </a:r>
            <a:endParaRPr lang="tr-TR" b="1" i="1" dirty="0">
              <a:solidFill>
                <a:srgbClr val="C00000"/>
              </a:solidFill>
            </a:endParaRPr>
          </a:p>
          <a:p>
            <a:pPr marL="68580" indent="0">
              <a:buNone/>
            </a:pPr>
            <a:r>
              <a:rPr lang="tr-TR" b="1" i="1" dirty="0" smtClean="0">
                <a:solidFill>
                  <a:srgbClr val="C00000"/>
                </a:solidFill>
              </a:rPr>
              <a:t>			</a:t>
            </a:r>
            <a:r>
              <a:rPr lang="tr-TR" b="1" i="1" dirty="0" err="1" smtClean="0">
                <a:solidFill>
                  <a:srgbClr val="C00000"/>
                </a:solidFill>
              </a:rPr>
              <a:t>manipulability</a:t>
            </a:r>
            <a:r>
              <a:rPr lang="tr-TR" b="1" i="1" dirty="0"/>
              <a:t>.</a:t>
            </a:r>
            <a:r>
              <a:rPr lang="tr-TR" dirty="0"/>
              <a:t> </a:t>
            </a:r>
          </a:p>
          <a:p>
            <a:endParaRPr lang="en-GB" dirty="0" smtClean="0"/>
          </a:p>
          <a:p>
            <a:r>
              <a:rPr lang="en-GB" dirty="0" err="1" smtClean="0"/>
              <a:t>McCaffery</a:t>
            </a:r>
            <a:r>
              <a:rPr lang="en-GB" dirty="0" smtClean="0"/>
              <a:t>, three main types</a:t>
            </a:r>
            <a:r>
              <a:rPr lang="tr-TR" dirty="0" smtClean="0"/>
              <a:t>; </a:t>
            </a:r>
          </a:p>
          <a:p>
            <a:pPr marL="68580" indent="0">
              <a:buNone/>
            </a:pPr>
            <a:r>
              <a:rPr lang="tr-TR" dirty="0" smtClean="0"/>
              <a:t>		</a:t>
            </a:r>
            <a:r>
              <a:rPr lang="tr-TR" b="1" i="1" dirty="0" err="1" smtClean="0">
                <a:solidFill>
                  <a:srgbClr val="2D19A7"/>
                </a:solidFill>
              </a:rPr>
              <a:t>technical</a:t>
            </a:r>
            <a:r>
              <a:rPr lang="tr-TR" b="1" i="1" dirty="0">
                <a:solidFill>
                  <a:srgbClr val="2D19A7"/>
                </a:solidFill>
              </a:rPr>
              <a:t>, </a:t>
            </a:r>
            <a:endParaRPr lang="tr-TR" b="1" i="1" dirty="0" smtClean="0">
              <a:solidFill>
                <a:srgbClr val="2D19A7"/>
              </a:solidFill>
            </a:endParaRPr>
          </a:p>
          <a:p>
            <a:pPr marL="68580" indent="0">
              <a:buNone/>
            </a:pPr>
            <a:r>
              <a:rPr lang="tr-TR" b="1" i="1" dirty="0">
                <a:solidFill>
                  <a:srgbClr val="2D19A7"/>
                </a:solidFill>
              </a:rPr>
              <a:t>	</a:t>
            </a:r>
            <a:r>
              <a:rPr lang="tr-TR" b="1" i="1" dirty="0" smtClean="0">
                <a:solidFill>
                  <a:srgbClr val="2D19A7"/>
                </a:solidFill>
              </a:rPr>
              <a:t>	</a:t>
            </a:r>
            <a:r>
              <a:rPr lang="tr-TR" b="1" i="1" dirty="0" err="1" smtClean="0">
                <a:solidFill>
                  <a:srgbClr val="2D19A7"/>
                </a:solidFill>
              </a:rPr>
              <a:t>structural</a:t>
            </a:r>
            <a:r>
              <a:rPr lang="tr-TR" b="1" i="1" dirty="0" smtClean="0">
                <a:solidFill>
                  <a:srgbClr val="2D19A7"/>
                </a:solidFill>
              </a:rPr>
              <a:t> </a:t>
            </a:r>
          </a:p>
          <a:p>
            <a:pPr marL="68580" indent="0">
              <a:buNone/>
            </a:pPr>
            <a:r>
              <a:rPr lang="tr-TR" b="1" i="1" dirty="0">
                <a:solidFill>
                  <a:srgbClr val="2D19A7"/>
                </a:solidFill>
              </a:rPr>
              <a:t>	</a:t>
            </a:r>
            <a:r>
              <a:rPr lang="tr-TR" b="1" i="1" dirty="0" smtClean="0">
                <a:solidFill>
                  <a:srgbClr val="2D19A7"/>
                </a:solidFill>
              </a:rPr>
              <a:t>	</a:t>
            </a:r>
            <a:r>
              <a:rPr lang="tr-TR" b="1" i="1" dirty="0" err="1" smtClean="0">
                <a:solidFill>
                  <a:srgbClr val="2D19A7"/>
                </a:solidFill>
              </a:rPr>
              <a:t>compliance</a:t>
            </a:r>
            <a:r>
              <a:rPr lang="tr-TR" b="1" i="1" dirty="0" smtClean="0">
                <a:solidFill>
                  <a:srgbClr val="2D19A7"/>
                </a:solidFill>
              </a:rPr>
              <a:t> </a:t>
            </a:r>
            <a:r>
              <a:rPr lang="tr-TR" b="1" i="1" dirty="0" err="1">
                <a:solidFill>
                  <a:srgbClr val="2D19A7"/>
                </a:solidFill>
              </a:rPr>
              <a:t>complexity</a:t>
            </a:r>
            <a:endParaRPr lang="en-GB" b="1" i="1" dirty="0" smtClean="0">
              <a:solidFill>
                <a:srgbClr val="2D19A7"/>
              </a:solidFill>
            </a:endParaRPr>
          </a:p>
          <a:p>
            <a:pPr marL="68580" indent="0">
              <a:buNone/>
            </a:pPr>
            <a:r>
              <a:rPr lang="en-GB" dirty="0" smtClean="0"/>
              <a:t>Cooper seven issues and different levels</a:t>
            </a:r>
            <a:r>
              <a:rPr lang="tr-TR" dirty="0" smtClean="0"/>
              <a:t>; </a:t>
            </a:r>
          </a:p>
          <a:p>
            <a:pPr marL="6858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predictability</a:t>
            </a: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		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proportionality</a:t>
            </a: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endParaRPr lang="tr-TR" sz="23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0" lvl="2" indent="0">
              <a:buNone/>
            </a:pP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consistency</a:t>
            </a: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endParaRPr lang="tr-TR" sz="23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0" lvl="2" indent="0">
              <a:buNone/>
            </a:pP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compliance</a:t>
            </a: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endParaRPr lang="tr-TR" sz="23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0" lvl="2" indent="0">
              <a:buNone/>
            </a:pP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administration</a:t>
            </a: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endParaRPr lang="tr-TR" sz="23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0" lvl="2" indent="0">
              <a:buNone/>
            </a:pP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coordination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</a:p>
          <a:p>
            <a:pPr marL="685800" lvl="2" indent="0">
              <a:buNone/>
            </a:pPr>
            <a:r>
              <a:rPr lang="tr-TR" sz="2300" b="1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tr-TR" sz="2300" b="1" i="1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tr-TR" sz="2300" b="1" i="1" dirty="0" err="1" smtClean="0">
                <a:solidFill>
                  <a:schemeClr val="accent1">
                    <a:lumMod val="50000"/>
                  </a:schemeClr>
                </a:solidFill>
              </a:rPr>
              <a:t>expression</a:t>
            </a:r>
            <a:endParaRPr lang="en-GB" sz="23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082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04"/>
    </mc:Choice>
    <mc:Fallback xmlns="">
      <p:transition spd="slow" advTm="5490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648072"/>
          </a:xfrm>
        </p:spPr>
        <p:txBody>
          <a:bodyPr>
            <a:normAutofit/>
          </a:bodyPr>
          <a:lstStyle/>
          <a:p>
            <a:pPr lvl="0"/>
            <a:r>
              <a:rPr lang="tr-TR" sz="2800" dirty="0">
                <a:solidFill>
                  <a:schemeClr val="tx1"/>
                </a:solidFill>
              </a:rPr>
              <a:t>3</a:t>
            </a:r>
            <a:r>
              <a:rPr lang="tr-TR" sz="2800" dirty="0" smtClean="0">
                <a:solidFill>
                  <a:schemeClr val="tx1"/>
                </a:solidFill>
              </a:rPr>
              <a:t>. </a:t>
            </a:r>
            <a:r>
              <a:rPr lang="en-AU" sz="2800" dirty="0" smtClean="0">
                <a:solidFill>
                  <a:schemeClr val="tx1"/>
                </a:solidFill>
              </a:rPr>
              <a:t>Initiatives for measuring complexity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28800"/>
            <a:ext cx="7416824" cy="4968552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GB" dirty="0"/>
              <a:t>Measuring tax complexity involves a range of difficulties  but, although it is not easy, it is possible</a:t>
            </a:r>
            <a:r>
              <a:rPr lang="en-GB" dirty="0" smtClean="0"/>
              <a:t>.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tr-TR" dirty="0" smtClean="0"/>
              <a:t>As it is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GB" dirty="0" smtClean="0"/>
              <a:t>tax </a:t>
            </a:r>
            <a:r>
              <a:rPr lang="en-GB" dirty="0"/>
              <a:t>systems are becoming very complex. Nevertheless, </a:t>
            </a:r>
            <a:r>
              <a:rPr lang="en-AU" dirty="0"/>
              <a:t>t</a:t>
            </a:r>
            <a:r>
              <a:rPr lang="en-GB" dirty="0"/>
              <a:t>here are some institutional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scholars</a:t>
            </a:r>
            <a:r>
              <a:rPr lang="tr-TR" dirty="0" smtClean="0"/>
              <a:t>’ </a:t>
            </a:r>
            <a:r>
              <a:rPr lang="en-GB" dirty="0" smtClean="0"/>
              <a:t>initiatives</a:t>
            </a:r>
            <a:r>
              <a:rPr lang="tr-TR" dirty="0" smtClean="0"/>
              <a:t> </a:t>
            </a:r>
            <a:r>
              <a:rPr lang="en-GB" dirty="0" smtClean="0"/>
              <a:t>such </a:t>
            </a:r>
            <a:r>
              <a:rPr lang="en-GB" dirty="0"/>
              <a:t>as </a:t>
            </a:r>
            <a:endParaRPr lang="tr-TR" dirty="0" smtClean="0"/>
          </a:p>
          <a:p>
            <a:pPr marL="68580" indent="0">
              <a:buNone/>
            </a:pPr>
            <a:endParaRPr lang="tr-TR" dirty="0" smtClean="0"/>
          </a:p>
          <a:p>
            <a:pPr marL="525780" indent="-457200">
              <a:buClr>
                <a:srgbClr val="FF0000"/>
              </a:buClr>
              <a:buFont typeface="+mj-lt"/>
              <a:buAutoNum type="alphaLcParenR"/>
            </a:pPr>
            <a:r>
              <a:rPr lang="tr-TR" dirty="0" smtClean="0"/>
              <a:t>T</a:t>
            </a:r>
            <a:r>
              <a:rPr lang="en-GB" dirty="0" smtClean="0"/>
              <a:t>he </a:t>
            </a:r>
            <a:r>
              <a:rPr lang="en-AU" dirty="0"/>
              <a:t>Progressive Policy </a:t>
            </a:r>
            <a:r>
              <a:rPr lang="en-AU" dirty="0" smtClean="0"/>
              <a:t>Institute</a:t>
            </a:r>
            <a:endParaRPr lang="tr-TR" dirty="0" smtClean="0"/>
          </a:p>
          <a:p>
            <a:pPr marL="525780" indent="-457200">
              <a:buClr>
                <a:srgbClr val="FF0000"/>
              </a:buClr>
              <a:buFont typeface="+mj-lt"/>
              <a:buAutoNum type="alphaLcParenR"/>
            </a:pPr>
            <a:r>
              <a:rPr lang="tr-TR" dirty="0" smtClean="0"/>
              <a:t>T</a:t>
            </a:r>
            <a:r>
              <a:rPr lang="en-AU" dirty="0" smtClean="0"/>
              <a:t>he </a:t>
            </a:r>
            <a:r>
              <a:rPr lang="en-GB" dirty="0"/>
              <a:t>World </a:t>
            </a:r>
            <a:r>
              <a:rPr lang="en-GB" dirty="0" smtClean="0"/>
              <a:t>Bank/</a:t>
            </a:r>
            <a:r>
              <a:rPr lang="tr-TR" dirty="0" err="1" smtClean="0"/>
              <a:t>PwC</a:t>
            </a:r>
            <a:endParaRPr lang="tr-TR" dirty="0" smtClean="0"/>
          </a:p>
          <a:p>
            <a:pPr marL="525780" indent="-457200">
              <a:buClr>
                <a:srgbClr val="FF0000"/>
              </a:buClr>
              <a:buFont typeface="+mj-lt"/>
              <a:buAutoNum type="alphaLcParenR"/>
            </a:pPr>
            <a:r>
              <a:rPr lang="tr-TR" dirty="0" smtClean="0"/>
              <a:t>T</a:t>
            </a:r>
            <a:r>
              <a:rPr lang="en-GB" dirty="0" smtClean="0"/>
              <a:t>he </a:t>
            </a:r>
            <a:r>
              <a:rPr lang="en-AU" dirty="0" smtClean="0"/>
              <a:t>OTS</a:t>
            </a:r>
            <a:r>
              <a:rPr lang="en-GB" dirty="0" smtClean="0"/>
              <a:t> </a:t>
            </a:r>
            <a:endParaRPr lang="tr-TR" dirty="0" smtClean="0"/>
          </a:p>
          <a:p>
            <a:pPr marL="525780" indent="-457200">
              <a:buClr>
                <a:srgbClr val="FF0000"/>
              </a:buClr>
              <a:buFont typeface="+mj-lt"/>
              <a:buAutoNum type="alphaLcParenR"/>
            </a:pPr>
            <a:r>
              <a:rPr lang="en-GB" dirty="0" smtClean="0"/>
              <a:t>Tran-Nam </a:t>
            </a:r>
            <a:r>
              <a:rPr lang="en-GB" dirty="0"/>
              <a:t>and </a:t>
            </a:r>
            <a:r>
              <a:rPr lang="en-GB" dirty="0" smtClean="0"/>
              <a:t>Evans</a:t>
            </a:r>
            <a:endParaRPr lang="tr-TR" dirty="0" smtClean="0"/>
          </a:p>
          <a:p>
            <a:pPr marL="525780" indent="-457200">
              <a:buClr>
                <a:srgbClr val="FF0000"/>
              </a:buClr>
              <a:buFont typeface="+mj-lt"/>
              <a:buAutoNum type="alphaLcParenR"/>
            </a:pPr>
            <a:r>
              <a:rPr lang="en-AU" dirty="0" smtClean="0"/>
              <a:t>Borrego</a:t>
            </a:r>
            <a:r>
              <a:rPr lang="en-AU" dirty="0"/>
              <a:t>, Loo, Lopes and </a:t>
            </a:r>
            <a:r>
              <a:rPr lang="en-AU" dirty="0" smtClean="0"/>
              <a:t>Ferreira</a:t>
            </a:r>
            <a:r>
              <a:rPr lang="tr-TR" dirty="0" smtClean="0"/>
              <a:t>.</a:t>
            </a:r>
            <a:endParaRPr lang="tr-TR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68580" indent="0">
              <a:buNone/>
            </a:pP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studied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GB" dirty="0" smtClean="0"/>
              <a:t>measure </a:t>
            </a:r>
            <a:r>
              <a:rPr lang="en-GB" dirty="0"/>
              <a:t>of complexity in specific countries and around the world.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>
              <a:buNone/>
            </a:pPr>
            <a:r>
              <a:rPr lang="en-GB" dirty="0" smtClean="0"/>
              <a:t>These studies </a:t>
            </a:r>
            <a:r>
              <a:rPr lang="en-GB" dirty="0"/>
              <a:t>have made important progress in improving methods of calculating complexity in order to make comparative analyses but </a:t>
            </a:r>
            <a:r>
              <a:rPr lang="en-GB" dirty="0">
                <a:solidFill>
                  <a:srgbClr val="FF0000"/>
                </a:solidFill>
              </a:rPr>
              <a:t>much remains to be done</a:t>
            </a:r>
            <a:r>
              <a:rPr lang="en-GB" dirty="0"/>
              <a:t>. </a:t>
            </a:r>
          </a:p>
        </p:txBody>
      </p:sp>
      <p:pic>
        <p:nvPicPr>
          <p:cNvPr id="5" name="Resim 4" descr="UNSW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304256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84198-3B1E-41F8-AADF-B4F314CF6D80}" type="slidenum">
              <a:rPr lang="en-GB" smtClean="0"/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980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646"/>
    </mc:Choice>
    <mc:Fallback xmlns="">
      <p:transition spd="slow" advTm="7864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844824"/>
            <a:ext cx="7200916" cy="398780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sz="2000" b="1" dirty="0" smtClean="0">
                <a:solidFill>
                  <a:srgbClr val="FF0000"/>
                </a:solidFill>
              </a:rPr>
              <a:t>A) </a:t>
            </a:r>
            <a:r>
              <a:rPr lang="nl-NL" sz="2000" b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</a:rPr>
              <a:t>Progressive Policy Institute (PPI) </a:t>
            </a:r>
            <a:endParaRPr lang="en-GB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tr-TR" sz="2000" dirty="0" smtClean="0"/>
          </a:p>
          <a:p>
            <a:pPr marL="68580" indent="0">
              <a:buNone/>
            </a:pPr>
            <a:r>
              <a:rPr lang="tr-TR" sz="1800" dirty="0" err="1" smtClean="0"/>
              <a:t>In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USA, </a:t>
            </a:r>
            <a:r>
              <a:rPr lang="en-AU" sz="1800" dirty="0" smtClean="0"/>
              <a:t>The </a:t>
            </a:r>
            <a:r>
              <a:rPr lang="en-AU" sz="1800" dirty="0"/>
              <a:t>Progressive Policy Institute (PPI) </a:t>
            </a:r>
            <a:r>
              <a:rPr lang="tr-TR" sz="1800" dirty="0" err="1" smtClean="0"/>
              <a:t>produced</a:t>
            </a:r>
            <a:r>
              <a:rPr lang="tr-TR" sz="1800" dirty="0" smtClean="0"/>
              <a:t>  </a:t>
            </a:r>
            <a:r>
              <a:rPr lang="tr-TR" sz="1800" b="1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tr-TR" sz="1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1800" b="1" i="1" dirty="0" smtClean="0">
                <a:solidFill>
                  <a:schemeClr val="accent1">
                    <a:lumMod val="75000"/>
                  </a:schemeClr>
                </a:solidFill>
              </a:rPr>
              <a:t>State </a:t>
            </a:r>
            <a:r>
              <a:rPr lang="en-AU" sz="1800" b="1" i="1" dirty="0">
                <a:solidFill>
                  <a:schemeClr val="bg2">
                    <a:lumMod val="50000"/>
                  </a:schemeClr>
                </a:solidFill>
              </a:rPr>
              <a:t>Tax Complexity Index</a:t>
            </a:r>
            <a:r>
              <a:rPr lang="tr-TR" sz="1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AU" sz="1800" dirty="0" smtClean="0"/>
              <a:t>of </a:t>
            </a:r>
            <a:r>
              <a:rPr lang="en-AU" sz="1800" dirty="0"/>
              <a:t>all </a:t>
            </a:r>
            <a:r>
              <a:rPr lang="en-AU" sz="1800" dirty="0" smtClean="0"/>
              <a:t>states </a:t>
            </a:r>
            <a:r>
              <a:rPr lang="tr-TR" sz="1800" dirty="0" smtClean="0"/>
              <a:t>i</a:t>
            </a:r>
            <a:r>
              <a:rPr lang="en-GB" sz="1800" dirty="0" smtClean="0"/>
              <a:t>n </a:t>
            </a:r>
            <a:r>
              <a:rPr lang="en-GB" sz="1800" dirty="0"/>
              <a:t>2010</a:t>
            </a:r>
            <a:r>
              <a:rPr lang="en-GB" sz="1800" dirty="0" smtClean="0"/>
              <a:t>,</a:t>
            </a:r>
            <a:r>
              <a:rPr lang="tr-TR" sz="1800" dirty="0" smtClean="0"/>
              <a:t> </a:t>
            </a:r>
          </a:p>
          <a:p>
            <a:endParaRPr lang="tr-TR" sz="2000" dirty="0" smtClean="0"/>
          </a:p>
          <a:p>
            <a:pPr marL="68580" indent="0" algn="ctr">
              <a:buNone/>
            </a:pP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 algn="ctr">
              <a:buNone/>
            </a:pPr>
            <a:r>
              <a:rPr lang="en-A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</a:t>
            </a:r>
            <a:r>
              <a:rPr lang="en-GB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GB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link between </a:t>
            </a:r>
            <a:r>
              <a:rPr lang="en-GB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level of tax expenditures, the tax structure, and </a:t>
            </a:r>
            <a:r>
              <a:rPr lang="tr-TR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</a:t>
            </a:r>
            <a:r>
              <a:rPr lang="tr-TR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complexity</a:t>
            </a:r>
            <a:r>
              <a:rPr lang="tr-TR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8580" indent="0" algn="ctr">
              <a:buNone/>
            </a:pPr>
            <a:endParaRPr lang="tr-TR" sz="2000" dirty="0"/>
          </a:p>
        </p:txBody>
      </p:sp>
      <p:pic>
        <p:nvPicPr>
          <p:cNvPr id="5" name="Resim 4" descr="UNSW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2304256" cy="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4104456" cy="646104"/>
          </a:xfrm>
          <a:prstGeom prst="rect">
            <a:avLst/>
          </a:prstGeom>
          <a:noFill/>
          <a:ln>
            <a:noFill/>
          </a:ln>
          <a:effectLst>
            <a:glow>
              <a:schemeClr val="accent3">
                <a:satMod val="175000"/>
                <a:alpha val="46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8043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974"/>
    </mc:Choice>
    <mc:Fallback xmlns="">
      <p:transition spd="slow" advTm="39974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HUKUK FAKÜLTESİ ORYANTASYON DERSİ</Template>
  <TotalTime>14616</TotalTime>
  <Words>1709</Words>
  <Application>Microsoft Office PowerPoint</Application>
  <PresentationFormat>Ekran Gösterisi (4:3)</PresentationFormat>
  <Paragraphs>311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Gothic</vt:lpstr>
      <vt:lpstr>helvetica-w01-light</vt:lpstr>
      <vt:lpstr>helvetica-w01-roman</vt:lpstr>
      <vt:lpstr>Times New Roman</vt:lpstr>
      <vt:lpstr>Wingdings</vt:lpstr>
      <vt:lpstr>Wingdings 2</vt:lpstr>
      <vt:lpstr>Austin</vt:lpstr>
      <vt:lpstr>A Theoretical Perspective of  Tax Complexity  Indexes   </vt:lpstr>
      <vt:lpstr>Overview</vt:lpstr>
      <vt:lpstr>1. Introduction</vt:lpstr>
      <vt:lpstr>2. What is tax complexity?</vt:lpstr>
      <vt:lpstr>PowerPoint Sunusu</vt:lpstr>
      <vt:lpstr>PowerPoint Sunusu</vt:lpstr>
      <vt:lpstr>PowerPoint Sunusu</vt:lpstr>
      <vt:lpstr>3. Initiatives for measuring complexity</vt:lpstr>
      <vt:lpstr>PowerPoint Sunusu</vt:lpstr>
      <vt:lpstr>The State Tax Complexity Index (PPI) </vt:lpstr>
      <vt:lpstr>PowerPoint Sunusu</vt:lpstr>
      <vt:lpstr>The State Tax Complexity Index (PPI) </vt:lpstr>
      <vt:lpstr>PowerPoint Sunusu</vt:lpstr>
      <vt:lpstr>           Ease of Taxes RANK (in 189 economies)</vt:lpstr>
      <vt:lpstr>PowerPoint Sunusu</vt:lpstr>
      <vt:lpstr>The OTS Index</vt:lpstr>
      <vt:lpstr>PowerPoint Sunusu</vt:lpstr>
      <vt:lpstr>PowerPoint Sunusu</vt:lpstr>
      <vt:lpstr>PowerPoint Sunusu</vt:lpstr>
      <vt:lpstr>PowerPoint Sunusu</vt:lpstr>
      <vt:lpstr>PowerPoint Sunusu</vt:lpstr>
      <vt:lpstr>4. Results: we need an index for comparative analysis 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applicability of the OTS Complexity Index to comparative analysis between countries: Australia,  New Zealand,  Turkey,  and  the UK</dc:title>
  <dc:creator>Tamer</dc:creator>
  <cp:lastModifiedBy>Windows Kullanıcısı</cp:lastModifiedBy>
  <cp:revision>78</cp:revision>
  <dcterms:created xsi:type="dcterms:W3CDTF">2016-03-13T14:26:15Z</dcterms:created>
  <dcterms:modified xsi:type="dcterms:W3CDTF">2020-04-14T16:29:39Z</dcterms:modified>
</cp:coreProperties>
</file>